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
      <p:font typeface="Montserrat Black" panose="00000A00000000000000" pitchFamily="2" charset="0"/>
      <p:bold r:id="rId26"/>
      <p:boldItalic r:id="rId27"/>
    </p:embeddedFont>
    <p:embeddedFont>
      <p:font typeface="Montserrat ExtraBold" panose="00000900000000000000" pitchFamily="2" charset="0"/>
      <p:bold r:id="rId28"/>
      <p:boldItalic r:id="rId29"/>
    </p:embeddedFont>
    <p:embeddedFont>
      <p:font typeface="Roboto Mono"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5ef4b6a81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65ef4b6a81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2addd438f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2addd438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1238e70ae6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1238e70ae6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addd438f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2addd438f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238e70ae6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1238e70ae6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2addd438f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2addd438f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addd438f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2addd438f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2addd438f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2addd438f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addd438f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2addd438f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238e70ae6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238e70ae6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edffeaf464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edffeaf464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238e70ae6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238e70ae6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238e70ae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238e70a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1238e70ae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1238e70ae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238e70ae6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238e70ae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2addd438f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2addd438f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1238e70ae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1238e70ae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238e70ae6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238e70ae6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Aqui poner el nombre de los titulos para ya pasar a la frase catchy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238e70ae6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238e70ae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ecma-international.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12047" t="40815" r="12039" b="40815"/>
          <a:stretch/>
        </p:blipFill>
        <p:spPr>
          <a:xfrm>
            <a:off x="449725" y="305650"/>
            <a:ext cx="539401" cy="130528"/>
          </a:xfrm>
          <a:prstGeom prst="rect">
            <a:avLst/>
          </a:prstGeom>
          <a:noFill/>
          <a:ln>
            <a:noFill/>
          </a:ln>
        </p:spPr>
      </p:pic>
      <p:pic>
        <p:nvPicPr>
          <p:cNvPr id="55" name="Google Shape;55;p13"/>
          <p:cNvPicPr preferRelativeResize="0"/>
          <p:nvPr/>
        </p:nvPicPr>
        <p:blipFill rotWithShape="1">
          <a:blip r:embed="rId4">
            <a:alphaModFix/>
          </a:blip>
          <a:srcRect l="22055" t="4480" r="57672" b="2764"/>
          <a:stretch/>
        </p:blipFill>
        <p:spPr>
          <a:xfrm>
            <a:off x="6918350" y="0"/>
            <a:ext cx="1686249" cy="5143500"/>
          </a:xfrm>
          <a:prstGeom prst="rect">
            <a:avLst/>
          </a:prstGeom>
          <a:noFill/>
          <a:ln>
            <a:noFill/>
          </a:ln>
        </p:spPr>
      </p:pic>
      <p:pic>
        <p:nvPicPr>
          <p:cNvPr id="56" name="Google Shape;56;p13"/>
          <p:cNvPicPr preferRelativeResize="0"/>
          <p:nvPr/>
        </p:nvPicPr>
        <p:blipFill rotWithShape="1">
          <a:blip r:embed="rId5">
            <a:alphaModFix/>
          </a:blip>
          <a:srcRect l="42328" t="4480" r="51186" b="2764"/>
          <a:stretch/>
        </p:blipFill>
        <p:spPr>
          <a:xfrm>
            <a:off x="8604600" y="0"/>
            <a:ext cx="539400" cy="5143500"/>
          </a:xfrm>
          <a:prstGeom prst="rect">
            <a:avLst/>
          </a:prstGeom>
          <a:noFill/>
          <a:ln>
            <a:noFill/>
          </a:ln>
        </p:spPr>
      </p:pic>
      <p:sp>
        <p:nvSpPr>
          <p:cNvPr id="57" name="Google Shape;57;p13"/>
          <p:cNvSpPr/>
          <p:nvPr/>
        </p:nvSpPr>
        <p:spPr>
          <a:xfrm>
            <a:off x="1133675" y="2351600"/>
            <a:ext cx="4048200" cy="376800"/>
          </a:xfrm>
          <a:prstGeom prst="rect">
            <a:avLst/>
          </a:prstGeom>
          <a:solidFill>
            <a:srgbClr val="FF8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Montserrat ExtraBold"/>
                <a:ea typeface="Montserrat ExtraBold"/>
                <a:cs typeface="Montserrat ExtraBold"/>
                <a:sym typeface="Montserrat ExtraBold"/>
              </a:rPr>
              <a:t>Introducción a ECMAScript</a:t>
            </a:r>
            <a:endParaRPr sz="1700">
              <a:latin typeface="Montserrat ExtraBold"/>
              <a:ea typeface="Montserrat ExtraBold"/>
              <a:cs typeface="Montserrat ExtraBold"/>
              <a:sym typeface="Montserrat ExtraBold"/>
            </a:endParaRPr>
          </a:p>
        </p:txBody>
      </p:sp>
      <p:pic>
        <p:nvPicPr>
          <p:cNvPr id="58" name="Google Shape;58;p13"/>
          <p:cNvPicPr preferRelativeResize="0"/>
          <p:nvPr/>
        </p:nvPicPr>
        <p:blipFill rotWithShape="1">
          <a:blip r:embed="rId6">
            <a:alphaModFix/>
          </a:blip>
          <a:srcRect/>
          <a:stretch/>
        </p:blipFill>
        <p:spPr>
          <a:xfrm rot="1091539">
            <a:off x="6424450" y="3588826"/>
            <a:ext cx="1047074" cy="1047051"/>
          </a:xfrm>
          <a:prstGeom prst="rect">
            <a:avLst/>
          </a:prstGeom>
          <a:noFill/>
          <a:ln>
            <a:noFill/>
          </a:ln>
        </p:spPr>
      </p:pic>
      <p:sp>
        <p:nvSpPr>
          <p:cNvPr id="59" name="Google Shape;59;p13"/>
          <p:cNvSpPr txBox="1"/>
          <p:nvPr/>
        </p:nvSpPr>
        <p:spPr>
          <a:xfrm>
            <a:off x="1013875" y="1063972"/>
            <a:ext cx="5057700" cy="12063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1200"/>
              </a:spcAft>
              <a:buNone/>
            </a:pPr>
            <a:r>
              <a:rPr lang="en" sz="5000">
                <a:solidFill>
                  <a:srgbClr val="FFFFFF"/>
                </a:solidFill>
                <a:latin typeface="Montserrat Black"/>
                <a:ea typeface="Montserrat Black"/>
                <a:cs typeface="Montserrat Black"/>
                <a:sym typeface="Montserrat Black"/>
              </a:rPr>
              <a:t>Clase 1</a:t>
            </a:r>
            <a:endParaRPr sz="5000">
              <a:solidFill>
                <a:srgbClr val="FFFFFF"/>
              </a:solidFill>
              <a:latin typeface="Montserrat Black"/>
              <a:ea typeface="Montserrat Black"/>
              <a:cs typeface="Montserrat Black"/>
              <a:sym typeface="Montserrat Black"/>
            </a:endParaRPr>
          </a:p>
        </p:txBody>
      </p:sp>
      <p:sp>
        <p:nvSpPr>
          <p:cNvPr id="60" name="Google Shape;60;p13"/>
          <p:cNvSpPr txBox="1"/>
          <p:nvPr/>
        </p:nvSpPr>
        <p:spPr>
          <a:xfrm>
            <a:off x="1013876" y="3182650"/>
            <a:ext cx="37056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2000">
                <a:solidFill>
                  <a:srgbClr val="FFFFFF"/>
                </a:solidFill>
                <a:latin typeface="Montserrat ExtraBold"/>
                <a:ea typeface="Montserrat ExtraBold"/>
                <a:cs typeface="Montserrat ExtraBold"/>
                <a:sym typeface="Montserrat ExtraBold"/>
              </a:rPr>
              <a:t>Comenzamos en 10 min</a:t>
            </a:r>
            <a:endParaRPr sz="1800">
              <a:solidFill>
                <a:srgbClr val="FFFFFF"/>
              </a:solidFill>
            </a:endParaRPr>
          </a:p>
        </p:txBody>
      </p:sp>
      <p:sp>
        <p:nvSpPr>
          <p:cNvPr id="61" name="Google Shape;61;p13"/>
          <p:cNvSpPr txBox="1"/>
          <p:nvPr/>
        </p:nvSpPr>
        <p:spPr>
          <a:xfrm>
            <a:off x="1013876" y="3578500"/>
            <a:ext cx="37056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FFFFFF"/>
                </a:solidFill>
                <a:latin typeface="Montserrat"/>
                <a:ea typeface="Montserrat"/>
                <a:cs typeface="Montserrat"/>
                <a:sym typeface="Montserrat"/>
              </a:rPr>
              <a:t>6:40pm (hora CDMX)</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53"/>
        <p:cNvGrpSpPr/>
        <p:nvPr/>
      </p:nvGrpSpPr>
      <p:grpSpPr>
        <a:xfrm>
          <a:off x="0" y="0"/>
          <a:ext cx="0" cy="0"/>
          <a:chOff x="0" y="0"/>
          <a:chExt cx="0" cy="0"/>
        </a:xfrm>
      </p:grpSpPr>
      <p:sp>
        <p:nvSpPr>
          <p:cNvPr id="154" name="Google Shape;154;p22"/>
          <p:cNvSpPr txBox="1"/>
          <p:nvPr/>
        </p:nvSpPr>
        <p:spPr>
          <a:xfrm>
            <a:off x="490250" y="450150"/>
            <a:ext cx="7902000" cy="40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b="1">
                <a:solidFill>
                  <a:srgbClr val="8E7CC3"/>
                </a:solidFill>
                <a:latin typeface="Montserrat"/>
                <a:ea typeface="Montserrat"/>
                <a:cs typeface="Montserrat"/>
                <a:sym typeface="Montserrat"/>
              </a:rPr>
              <a:t>Template literals para </a:t>
            </a:r>
            <a:endParaRPr sz="4800" b="1">
              <a:solidFill>
                <a:srgbClr val="8E7CC3"/>
              </a:solidFill>
              <a:latin typeface="Montserrat"/>
              <a:ea typeface="Montserrat"/>
              <a:cs typeface="Montserrat"/>
              <a:sym typeface="Montserrat"/>
            </a:endParaRPr>
          </a:p>
          <a:p>
            <a:pPr marL="0" lvl="0" indent="0" algn="l" rtl="0">
              <a:spcBef>
                <a:spcPts val="0"/>
              </a:spcBef>
              <a:spcAft>
                <a:spcPts val="0"/>
              </a:spcAft>
              <a:buNone/>
            </a:pPr>
            <a:r>
              <a:rPr lang="en" sz="4800" b="1">
                <a:solidFill>
                  <a:srgbClr val="8E7CC3"/>
                </a:solidFill>
                <a:latin typeface="Montserrat"/>
                <a:ea typeface="Montserrat"/>
                <a:cs typeface="Montserrat"/>
                <a:sym typeface="Montserrat"/>
              </a:rPr>
              <a:t>crear cadenas </a:t>
            </a:r>
            <a:endParaRPr sz="4800" b="1">
              <a:solidFill>
                <a:srgbClr val="8E7CC3"/>
              </a:solidFill>
              <a:latin typeface="Montserrat"/>
              <a:ea typeface="Montserrat"/>
              <a:cs typeface="Montserrat"/>
              <a:sym typeface="Montserrat"/>
            </a:endParaRPr>
          </a:p>
          <a:p>
            <a:pPr marL="0" lvl="0" indent="0" algn="l" rtl="0">
              <a:spcBef>
                <a:spcPts val="0"/>
              </a:spcBef>
              <a:spcAft>
                <a:spcPts val="0"/>
              </a:spcAft>
              <a:buNone/>
            </a:pPr>
            <a:r>
              <a:rPr lang="en" sz="4800" b="1">
                <a:solidFill>
                  <a:srgbClr val="8E7CC3"/>
                </a:solidFill>
                <a:latin typeface="Montserrat"/>
                <a:ea typeface="Montserrat"/>
                <a:cs typeface="Montserrat"/>
                <a:sym typeface="Montserrat"/>
              </a:rPr>
              <a:t>de texto </a:t>
            </a:r>
            <a:endParaRPr sz="4800" b="1">
              <a:solidFill>
                <a:srgbClr val="8E7CC3"/>
              </a:solidFill>
              <a:latin typeface="Montserrat"/>
              <a:ea typeface="Montserrat"/>
              <a:cs typeface="Montserrat"/>
              <a:sym typeface="Montserrat"/>
            </a:endParaRPr>
          </a:p>
          <a:p>
            <a:pPr marL="0" lvl="0" indent="0" algn="l" rtl="0">
              <a:spcBef>
                <a:spcPts val="0"/>
              </a:spcBef>
              <a:spcAft>
                <a:spcPts val="0"/>
              </a:spcAft>
              <a:buNone/>
            </a:pPr>
            <a:r>
              <a:rPr lang="en" sz="4800" b="1">
                <a:solidFill>
                  <a:srgbClr val="8E7CC3"/>
                </a:solidFill>
                <a:latin typeface="Montserrat"/>
                <a:ea typeface="Montserrat"/>
                <a:cs typeface="Montserrat"/>
                <a:sym typeface="Montserrat"/>
              </a:rPr>
              <a:t>interpoladas </a:t>
            </a:r>
            <a:endParaRPr sz="4800" b="1">
              <a:solidFill>
                <a:srgbClr val="8E7CC3"/>
              </a:solidFill>
              <a:latin typeface="Montserrat"/>
              <a:ea typeface="Montserrat"/>
              <a:cs typeface="Montserrat"/>
              <a:sym typeface="Montserrat"/>
            </a:endParaRPr>
          </a:p>
          <a:p>
            <a:pPr marL="0" lvl="0" indent="0" algn="l" rtl="0">
              <a:spcBef>
                <a:spcPts val="0"/>
              </a:spcBef>
              <a:spcAft>
                <a:spcPts val="0"/>
              </a:spcAft>
              <a:buNone/>
            </a:pPr>
            <a:r>
              <a:rPr lang="en" sz="4800" b="1">
                <a:solidFill>
                  <a:srgbClr val="8E7CC3"/>
                </a:solidFill>
                <a:latin typeface="Montserrat"/>
                <a:ea typeface="Montserrat"/>
                <a:cs typeface="Montserrat"/>
                <a:sym typeface="Montserrat"/>
              </a:rPr>
              <a:t>de manera </a:t>
            </a:r>
            <a:endParaRPr sz="4800" b="1">
              <a:solidFill>
                <a:srgbClr val="8E7CC3"/>
              </a:solidFill>
              <a:latin typeface="Montserrat"/>
              <a:ea typeface="Montserrat"/>
              <a:cs typeface="Montserrat"/>
              <a:sym typeface="Montserrat"/>
            </a:endParaRPr>
          </a:p>
          <a:p>
            <a:pPr marL="0" lvl="0" indent="0" algn="l" rtl="0">
              <a:spcBef>
                <a:spcPts val="0"/>
              </a:spcBef>
              <a:spcAft>
                <a:spcPts val="0"/>
              </a:spcAft>
              <a:buNone/>
            </a:pPr>
            <a:r>
              <a:rPr lang="en" sz="4800" b="1">
                <a:solidFill>
                  <a:srgbClr val="8E7CC3"/>
                </a:solidFill>
                <a:latin typeface="Montserrat"/>
                <a:ea typeface="Montserrat"/>
                <a:cs typeface="Montserrat"/>
                <a:sym typeface="Montserrat"/>
              </a:rPr>
              <a:t>más legible. </a:t>
            </a:r>
            <a:endParaRPr sz="4800" b="1">
              <a:solidFill>
                <a:srgbClr val="8E7CC3"/>
              </a:solidFill>
              <a:latin typeface="Montserrat"/>
              <a:ea typeface="Montserrat"/>
              <a:cs typeface="Montserrat"/>
              <a:sym typeface="Montserrat"/>
            </a:endParaRPr>
          </a:p>
        </p:txBody>
      </p:sp>
      <p:pic>
        <p:nvPicPr>
          <p:cNvPr id="155" name="Google Shape;155;p22"/>
          <p:cNvPicPr preferRelativeResize="0"/>
          <p:nvPr/>
        </p:nvPicPr>
        <p:blipFill rotWithShape="1">
          <a:blip r:embed="rId3">
            <a:alphaModFix/>
          </a:blip>
          <a:srcRect l="19464" t="26439" r="18685" b="30409"/>
          <a:stretch/>
        </p:blipFill>
        <p:spPr>
          <a:xfrm>
            <a:off x="5636325" y="2493450"/>
            <a:ext cx="3081326" cy="92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59"/>
        <p:cNvGrpSpPr/>
        <p:nvPr/>
      </p:nvGrpSpPr>
      <p:grpSpPr>
        <a:xfrm>
          <a:off x="0" y="0"/>
          <a:ext cx="0" cy="0"/>
          <a:chOff x="0" y="0"/>
          <a:chExt cx="0" cy="0"/>
        </a:xfrm>
      </p:grpSpPr>
      <p:sp>
        <p:nvSpPr>
          <p:cNvPr id="160" name="Google Shape;160;p23"/>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b="1">
                <a:solidFill>
                  <a:srgbClr val="8E7CC3"/>
                </a:solidFill>
                <a:latin typeface="Montserrat"/>
                <a:ea typeface="Montserrat"/>
                <a:cs typeface="Montserrat"/>
                <a:sym typeface="Montserrat"/>
              </a:rPr>
              <a:t>Template literal</a:t>
            </a:r>
            <a:endParaRPr sz="1800">
              <a:solidFill>
                <a:schemeClr val="lt1"/>
              </a:solidFill>
            </a:endParaRPr>
          </a:p>
        </p:txBody>
      </p:sp>
      <p:cxnSp>
        <p:nvCxnSpPr>
          <p:cNvPr id="161" name="Google Shape;161;p23"/>
          <p:cNvCxnSpPr/>
          <p:nvPr/>
        </p:nvCxnSpPr>
        <p:spPr>
          <a:xfrm>
            <a:off x="569152" y="387559"/>
            <a:ext cx="0" cy="228300"/>
          </a:xfrm>
          <a:prstGeom prst="straightConnector1">
            <a:avLst/>
          </a:prstGeom>
          <a:noFill/>
          <a:ln w="38100" cap="flat" cmpd="sng">
            <a:solidFill>
              <a:srgbClr val="FF8502"/>
            </a:solidFill>
            <a:prstDash val="solid"/>
            <a:round/>
            <a:headEnd type="none" w="med" len="med"/>
            <a:tailEnd type="none" w="med" len="med"/>
          </a:ln>
        </p:spPr>
      </p:cxnSp>
      <p:pic>
        <p:nvPicPr>
          <p:cNvPr id="162" name="Google Shape;162;p23"/>
          <p:cNvPicPr preferRelativeResize="0"/>
          <p:nvPr/>
        </p:nvPicPr>
        <p:blipFill rotWithShape="1">
          <a:blip r:embed="rId3">
            <a:alphaModFix/>
          </a:blip>
          <a:srcRect l="12047" t="40815" r="12039" b="40815"/>
          <a:stretch/>
        </p:blipFill>
        <p:spPr>
          <a:xfrm>
            <a:off x="569150" y="4740363"/>
            <a:ext cx="539401" cy="130528"/>
          </a:xfrm>
          <a:prstGeom prst="rect">
            <a:avLst/>
          </a:prstGeom>
          <a:noFill/>
          <a:ln>
            <a:noFill/>
          </a:ln>
        </p:spPr>
      </p:pic>
      <p:sp>
        <p:nvSpPr>
          <p:cNvPr id="163" name="Google Shape;163;p23"/>
          <p:cNvSpPr txBox="1"/>
          <p:nvPr/>
        </p:nvSpPr>
        <p:spPr>
          <a:xfrm>
            <a:off x="439725" y="1003450"/>
            <a:ext cx="7459200" cy="1810200"/>
          </a:xfrm>
          <a:prstGeom prst="rect">
            <a:avLst/>
          </a:prstGeom>
          <a:noFill/>
          <a:ln>
            <a:noFill/>
          </a:ln>
        </p:spPr>
        <p:txBody>
          <a:bodyPr spcFirstLastPara="1" wrap="square" lIns="91425" tIns="91425" rIns="91425" bIns="91425" anchor="ctr" anchorCtr="0">
            <a:spAutoFit/>
          </a:bodyPr>
          <a:lstStyle/>
          <a:p>
            <a:pPr marL="0" lvl="0" indent="0" algn="just" rtl="0">
              <a:lnSpc>
                <a:spcPct val="130000"/>
              </a:lnSpc>
              <a:spcBef>
                <a:spcPts val="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La sintaxis básica de un template literal consiste en encerrar la cadena de texto entre comillas invertidas ( ) en lugar de comillas simples (' ') o dobles (" "), lo que permite incluir fácilmente expresiones de JavaScript dentro de la cadena utilizando ${ }. Esto significa que puedes insertar valores de variables, resultados de funciones o incluso otras expresiones dentro de la cadena de manera más concisa y legible.</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p:txBody>
      </p:sp>
      <p:pic>
        <p:nvPicPr>
          <p:cNvPr id="164" name="Google Shape;164;p23"/>
          <p:cNvPicPr preferRelativeResize="0"/>
          <p:nvPr/>
        </p:nvPicPr>
        <p:blipFill rotWithShape="1">
          <a:blip r:embed="rId4">
            <a:alphaModFix/>
          </a:blip>
          <a:srcRect/>
          <a:stretch/>
        </p:blipFill>
        <p:spPr>
          <a:xfrm>
            <a:off x="8318852" y="152139"/>
            <a:ext cx="699150" cy="699125"/>
          </a:xfrm>
          <a:prstGeom prst="rect">
            <a:avLst/>
          </a:prstGeom>
          <a:noFill/>
          <a:ln>
            <a:noFill/>
          </a:ln>
        </p:spPr>
      </p:pic>
      <p:pic>
        <p:nvPicPr>
          <p:cNvPr id="165" name="Google Shape;165;p23"/>
          <p:cNvPicPr preferRelativeResize="0"/>
          <p:nvPr/>
        </p:nvPicPr>
        <p:blipFill>
          <a:blip r:embed="rId5">
            <a:alphaModFix/>
          </a:blip>
          <a:stretch>
            <a:fillRect/>
          </a:stretch>
        </p:blipFill>
        <p:spPr>
          <a:xfrm>
            <a:off x="2161226" y="2502500"/>
            <a:ext cx="4821548" cy="202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170" name="Google Shape;170;p24"/>
          <p:cNvSpPr txBox="1"/>
          <p:nvPr/>
        </p:nvSpPr>
        <p:spPr>
          <a:xfrm>
            <a:off x="411050" y="750775"/>
            <a:ext cx="8424300" cy="132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rgbClr val="8E7CC3"/>
                </a:solidFill>
                <a:latin typeface="Montserrat"/>
                <a:ea typeface="Montserrat"/>
                <a:cs typeface="Montserrat"/>
                <a:sym typeface="Montserrat"/>
              </a:rPr>
              <a:t>Symbol, un nuevo tipo de dato primitivo para crear identificadores únicos</a:t>
            </a:r>
            <a:endParaRPr sz="4100" b="1">
              <a:solidFill>
                <a:srgbClr val="8E7CC3"/>
              </a:solidFill>
              <a:latin typeface="Montserrat"/>
              <a:ea typeface="Montserrat"/>
              <a:cs typeface="Montserrat"/>
              <a:sym typeface="Montserrat"/>
            </a:endParaRPr>
          </a:p>
        </p:txBody>
      </p:sp>
      <p:pic>
        <p:nvPicPr>
          <p:cNvPr id="171" name="Google Shape;171;p24"/>
          <p:cNvPicPr preferRelativeResize="0"/>
          <p:nvPr/>
        </p:nvPicPr>
        <p:blipFill>
          <a:blip r:embed="rId3">
            <a:alphaModFix/>
          </a:blip>
          <a:stretch>
            <a:fillRect/>
          </a:stretch>
        </p:blipFill>
        <p:spPr>
          <a:xfrm>
            <a:off x="1630387" y="2569248"/>
            <a:ext cx="5985627" cy="2086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75"/>
        <p:cNvGrpSpPr/>
        <p:nvPr/>
      </p:nvGrpSpPr>
      <p:grpSpPr>
        <a:xfrm>
          <a:off x="0" y="0"/>
          <a:ext cx="0" cy="0"/>
          <a:chOff x="0" y="0"/>
          <a:chExt cx="0" cy="0"/>
        </a:xfrm>
      </p:grpSpPr>
      <p:sp>
        <p:nvSpPr>
          <p:cNvPr id="176" name="Google Shape;176;p25"/>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Symbol</a:t>
            </a:r>
            <a:endParaRPr sz="1800">
              <a:solidFill>
                <a:schemeClr val="lt1"/>
              </a:solidFill>
            </a:endParaRPr>
          </a:p>
        </p:txBody>
      </p:sp>
      <p:cxnSp>
        <p:nvCxnSpPr>
          <p:cNvPr id="177" name="Google Shape;177;p25"/>
          <p:cNvCxnSpPr/>
          <p:nvPr/>
        </p:nvCxnSpPr>
        <p:spPr>
          <a:xfrm>
            <a:off x="569152" y="387559"/>
            <a:ext cx="0" cy="228300"/>
          </a:xfrm>
          <a:prstGeom prst="straightConnector1">
            <a:avLst/>
          </a:prstGeom>
          <a:noFill/>
          <a:ln w="38100" cap="flat" cmpd="sng">
            <a:solidFill>
              <a:srgbClr val="FF8502"/>
            </a:solidFill>
            <a:prstDash val="solid"/>
            <a:round/>
            <a:headEnd type="none" w="med" len="med"/>
            <a:tailEnd type="none" w="med" len="med"/>
          </a:ln>
        </p:spPr>
      </p:cxnSp>
      <p:pic>
        <p:nvPicPr>
          <p:cNvPr id="178" name="Google Shape;178;p25"/>
          <p:cNvPicPr preferRelativeResize="0"/>
          <p:nvPr/>
        </p:nvPicPr>
        <p:blipFill rotWithShape="1">
          <a:blip r:embed="rId3">
            <a:alphaModFix/>
          </a:blip>
          <a:srcRect l="12047" t="40815" r="12039" b="40815"/>
          <a:stretch/>
        </p:blipFill>
        <p:spPr>
          <a:xfrm>
            <a:off x="569150" y="4740363"/>
            <a:ext cx="539401" cy="130528"/>
          </a:xfrm>
          <a:prstGeom prst="rect">
            <a:avLst/>
          </a:prstGeom>
          <a:noFill/>
          <a:ln>
            <a:noFill/>
          </a:ln>
        </p:spPr>
      </p:pic>
      <p:sp>
        <p:nvSpPr>
          <p:cNvPr id="179" name="Google Shape;179;p25"/>
          <p:cNvSpPr txBox="1"/>
          <p:nvPr/>
        </p:nvSpPr>
        <p:spPr>
          <a:xfrm>
            <a:off x="640450" y="851275"/>
            <a:ext cx="5230800" cy="3971100"/>
          </a:xfrm>
          <a:prstGeom prst="rect">
            <a:avLst/>
          </a:prstGeom>
          <a:noFill/>
          <a:ln>
            <a:noFill/>
          </a:ln>
        </p:spPr>
        <p:txBody>
          <a:bodyPr spcFirstLastPara="1" wrap="square" lIns="91425" tIns="91425" rIns="91425" bIns="91425" anchor="ctr" anchorCtr="0">
            <a:spAutoFit/>
          </a:bodyPr>
          <a:lstStyle/>
          <a:p>
            <a:pPr marL="0" lvl="0" indent="0" algn="just" rtl="0">
              <a:lnSpc>
                <a:spcPct val="130000"/>
              </a:lnSpc>
              <a:spcBef>
                <a:spcPts val="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En JavaScript, Symbol es </a:t>
            </a:r>
            <a:r>
              <a:rPr lang="en" sz="1200" u="sng">
                <a:solidFill>
                  <a:schemeClr val="lt1"/>
                </a:solidFill>
                <a:latin typeface="Montserrat"/>
                <a:ea typeface="Montserrat"/>
                <a:cs typeface="Montserrat"/>
                <a:sym typeface="Montserrat"/>
              </a:rPr>
              <a:t>un tipo de dato</a:t>
            </a:r>
            <a:r>
              <a:rPr lang="en" sz="1200">
                <a:solidFill>
                  <a:schemeClr val="lt1"/>
                </a:solidFill>
                <a:latin typeface="Montserrat"/>
                <a:ea typeface="Montserrat"/>
                <a:cs typeface="Montserrat"/>
                <a:sym typeface="Montserrat"/>
              </a:rPr>
              <a:t> primitivo introducido en ECMAScript 6 (también conocido como ES6). Un Symbol es un </a:t>
            </a:r>
            <a:r>
              <a:rPr lang="en" sz="1200" b="1">
                <a:solidFill>
                  <a:schemeClr val="lt1"/>
                </a:solidFill>
                <a:latin typeface="Montserrat"/>
                <a:ea typeface="Montserrat"/>
                <a:cs typeface="Montserrat"/>
                <a:sym typeface="Montserrat"/>
              </a:rPr>
              <a:t>valor único e inmutable</a:t>
            </a:r>
            <a:r>
              <a:rPr lang="en" sz="1200">
                <a:solidFill>
                  <a:schemeClr val="lt1"/>
                </a:solidFill>
                <a:latin typeface="Montserrat"/>
                <a:ea typeface="Montserrat"/>
                <a:cs typeface="Montserrat"/>
                <a:sym typeface="Montserrat"/>
              </a:rPr>
              <a:t> que se puede utilizar como clave para las propiedades de los objetos. Cada valor de Symbol es único y </a:t>
            </a:r>
            <a:r>
              <a:rPr lang="en" sz="1200" b="1">
                <a:solidFill>
                  <a:schemeClr val="lt1"/>
                </a:solidFill>
                <a:latin typeface="Montserrat"/>
                <a:ea typeface="Montserrat"/>
                <a:cs typeface="Montserrat"/>
                <a:sym typeface="Montserrat"/>
              </a:rPr>
              <a:t>no se puede replicar ni igualar a otro valor de Symbol,</a:t>
            </a:r>
            <a:r>
              <a:rPr lang="en" sz="1200">
                <a:solidFill>
                  <a:schemeClr val="lt1"/>
                </a:solidFill>
                <a:latin typeface="Montserrat"/>
                <a:ea typeface="Montserrat"/>
                <a:cs typeface="Montserrat"/>
                <a:sym typeface="Montserrat"/>
              </a:rPr>
              <a:t> lo que lo hace útil para crear identificadores únicos.</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Los Symbol se crean utilizando la función constructora Symbol() sin la palabra clave new. No se pueden crear con la palabra clave new porque son primitivos y no objetos. Además, los Symbol pueden tener una descripción opcional que proporciona información descriptiva sobre el Symbol, pero esta descripción no afecta a su unicidad.</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p:txBody>
      </p:sp>
      <p:pic>
        <p:nvPicPr>
          <p:cNvPr id="180" name="Google Shape;180;p25"/>
          <p:cNvPicPr preferRelativeResize="0"/>
          <p:nvPr/>
        </p:nvPicPr>
        <p:blipFill rotWithShape="1">
          <a:blip r:embed="rId4">
            <a:alphaModFix/>
          </a:blip>
          <a:srcRect/>
          <a:stretch/>
        </p:blipFill>
        <p:spPr>
          <a:xfrm>
            <a:off x="8318852" y="152139"/>
            <a:ext cx="699150" cy="699125"/>
          </a:xfrm>
          <a:prstGeom prst="rect">
            <a:avLst/>
          </a:prstGeom>
          <a:noFill/>
          <a:ln>
            <a:noFill/>
          </a:ln>
        </p:spPr>
      </p:pic>
      <p:pic>
        <p:nvPicPr>
          <p:cNvPr id="181" name="Google Shape;181;p25"/>
          <p:cNvPicPr preferRelativeResize="0"/>
          <p:nvPr/>
        </p:nvPicPr>
        <p:blipFill rotWithShape="1">
          <a:blip r:embed="rId5">
            <a:alphaModFix/>
          </a:blip>
          <a:srcRect l="22054" t="4480" r="51189" b="2764"/>
          <a:stretch/>
        </p:blipFill>
        <p:spPr>
          <a:xfrm>
            <a:off x="6918350" y="0"/>
            <a:ext cx="222564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
        <p:cNvGrpSpPr/>
        <p:nvPr/>
      </p:nvGrpSpPr>
      <p:grpSpPr>
        <a:xfrm>
          <a:off x="0" y="0"/>
          <a:ext cx="0" cy="0"/>
          <a:chOff x="0" y="0"/>
          <a:chExt cx="0" cy="0"/>
        </a:xfrm>
      </p:grpSpPr>
      <p:sp>
        <p:nvSpPr>
          <p:cNvPr id="186" name="Google Shape;186;p26"/>
          <p:cNvSpPr txBox="1"/>
          <p:nvPr/>
        </p:nvSpPr>
        <p:spPr>
          <a:xfrm>
            <a:off x="490250" y="450150"/>
            <a:ext cx="8273400" cy="409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8E7CC3"/>
                </a:solidFill>
                <a:latin typeface="Montserrat"/>
                <a:ea typeface="Montserrat"/>
                <a:cs typeface="Montserrat"/>
                <a:sym typeface="Montserrat"/>
              </a:rPr>
              <a:t>Desestructuración de objetos y arreglos</a:t>
            </a:r>
            <a:endParaRPr sz="2900" b="1">
              <a:solidFill>
                <a:srgbClr val="8E7CC3"/>
              </a:solidFill>
              <a:latin typeface="Montserrat"/>
              <a:ea typeface="Montserrat"/>
              <a:cs typeface="Montserrat"/>
              <a:sym typeface="Montserrat"/>
            </a:endParaRPr>
          </a:p>
        </p:txBody>
      </p:sp>
      <p:pic>
        <p:nvPicPr>
          <p:cNvPr id="187" name="Google Shape;187;p26"/>
          <p:cNvPicPr preferRelativeResize="0"/>
          <p:nvPr/>
        </p:nvPicPr>
        <p:blipFill>
          <a:blip r:embed="rId3">
            <a:alphaModFix/>
          </a:blip>
          <a:stretch>
            <a:fillRect/>
          </a:stretch>
        </p:blipFill>
        <p:spPr>
          <a:xfrm>
            <a:off x="2426525" y="1294775"/>
            <a:ext cx="4400850" cy="313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sp>
        <p:nvSpPr>
          <p:cNvPr id="192" name="Google Shape;192;p27"/>
          <p:cNvSpPr txBox="1"/>
          <p:nvPr/>
        </p:nvSpPr>
        <p:spPr>
          <a:xfrm>
            <a:off x="432700" y="167025"/>
            <a:ext cx="4428300" cy="434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100" b="1">
                <a:solidFill>
                  <a:srgbClr val="8E7CC3"/>
                </a:solidFill>
                <a:latin typeface="Montserrat"/>
                <a:ea typeface="Montserrat"/>
                <a:cs typeface="Montserrat"/>
                <a:sym typeface="Montserrat"/>
              </a:rPr>
              <a:t>Módulos para importar y exportar código entre archivos.</a:t>
            </a:r>
            <a:endParaRPr sz="4100" b="1">
              <a:solidFill>
                <a:srgbClr val="8E7CC3"/>
              </a:solidFill>
              <a:latin typeface="Montserrat"/>
              <a:ea typeface="Montserrat"/>
              <a:cs typeface="Montserrat"/>
              <a:sym typeface="Montserrat"/>
            </a:endParaRPr>
          </a:p>
        </p:txBody>
      </p:sp>
      <p:pic>
        <p:nvPicPr>
          <p:cNvPr id="193" name="Google Shape;193;p27"/>
          <p:cNvPicPr preferRelativeResize="0"/>
          <p:nvPr/>
        </p:nvPicPr>
        <p:blipFill rotWithShape="1">
          <a:blip r:embed="rId3">
            <a:alphaModFix/>
          </a:blip>
          <a:srcRect l="8898" t="23824" r="36575" b="10687"/>
          <a:stretch/>
        </p:blipFill>
        <p:spPr>
          <a:xfrm>
            <a:off x="4754075" y="947375"/>
            <a:ext cx="4135802" cy="279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sp>
        <p:nvSpPr>
          <p:cNvPr id="198" name="Google Shape;198;p28"/>
          <p:cNvSpPr txBox="1"/>
          <p:nvPr/>
        </p:nvSpPr>
        <p:spPr>
          <a:xfrm>
            <a:off x="442400" y="230050"/>
            <a:ext cx="3259800" cy="40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8E7CC3"/>
                </a:solidFill>
                <a:latin typeface="Montserrat"/>
                <a:ea typeface="Montserrat"/>
                <a:cs typeface="Montserrat"/>
                <a:sym typeface="Montserrat"/>
              </a:rPr>
              <a:t>Promesas para trabajar con operaciones asincrónicas de manera más estructurada.</a:t>
            </a:r>
            <a:endParaRPr sz="3000" b="1">
              <a:solidFill>
                <a:srgbClr val="8E7CC3"/>
              </a:solidFill>
              <a:latin typeface="Montserrat"/>
              <a:ea typeface="Montserrat"/>
              <a:cs typeface="Montserrat"/>
              <a:sym typeface="Montserrat"/>
            </a:endParaRPr>
          </a:p>
        </p:txBody>
      </p:sp>
      <p:pic>
        <p:nvPicPr>
          <p:cNvPr id="199" name="Google Shape;199;p28"/>
          <p:cNvPicPr preferRelativeResize="0"/>
          <p:nvPr/>
        </p:nvPicPr>
        <p:blipFill rotWithShape="1">
          <a:blip r:embed="rId3">
            <a:alphaModFix/>
          </a:blip>
          <a:srcRect b="18785"/>
          <a:stretch/>
        </p:blipFill>
        <p:spPr>
          <a:xfrm>
            <a:off x="3602325" y="1215298"/>
            <a:ext cx="5333726" cy="2387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9"/>
          <p:cNvSpPr txBox="1"/>
          <p:nvPr/>
        </p:nvSpPr>
        <p:spPr>
          <a:xfrm>
            <a:off x="1794750" y="476900"/>
            <a:ext cx="5554500" cy="40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8E7CC3"/>
                </a:solidFill>
                <a:latin typeface="Montserrat"/>
                <a:ea typeface="Montserrat"/>
                <a:cs typeface="Montserrat"/>
                <a:sym typeface="Montserrat"/>
              </a:rPr>
              <a:t>Funciones asincrónicas (async/await) para escribir código asincrónico de forma más legible y estructurada</a:t>
            </a:r>
            <a:endParaRPr sz="4000" b="1">
              <a:solidFill>
                <a:srgbClr val="8E7CC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208"/>
        <p:cNvGrpSpPr/>
        <p:nvPr/>
      </p:nvGrpSpPr>
      <p:grpSpPr>
        <a:xfrm>
          <a:off x="0" y="0"/>
          <a:ext cx="0" cy="0"/>
          <a:chOff x="0" y="0"/>
          <a:chExt cx="0" cy="0"/>
        </a:xfrm>
      </p:grpSpPr>
      <p:pic>
        <p:nvPicPr>
          <p:cNvPr id="209" name="Google Shape;209;p30"/>
          <p:cNvPicPr preferRelativeResize="0"/>
          <p:nvPr/>
        </p:nvPicPr>
        <p:blipFill rotWithShape="1">
          <a:blip r:embed="rId3">
            <a:alphaModFix/>
          </a:blip>
          <a:srcRect l="22054" t="4480" r="51189" b="2764"/>
          <a:stretch/>
        </p:blipFill>
        <p:spPr>
          <a:xfrm>
            <a:off x="6918350" y="0"/>
            <a:ext cx="2225649" cy="5143500"/>
          </a:xfrm>
          <a:prstGeom prst="rect">
            <a:avLst/>
          </a:prstGeom>
          <a:noFill/>
          <a:ln>
            <a:noFill/>
          </a:ln>
        </p:spPr>
      </p:pic>
      <p:cxnSp>
        <p:nvCxnSpPr>
          <p:cNvPr id="210" name="Google Shape;210;p30"/>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sp>
        <p:nvSpPr>
          <p:cNvPr id="211" name="Google Shape;211;p30"/>
          <p:cNvSpPr txBox="1"/>
          <p:nvPr/>
        </p:nvSpPr>
        <p:spPr>
          <a:xfrm>
            <a:off x="569150" y="280575"/>
            <a:ext cx="5538000" cy="4090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100" b="1">
                <a:solidFill>
                  <a:schemeClr val="lt2"/>
                </a:solidFill>
                <a:latin typeface="Montserrat"/>
                <a:ea typeface="Montserrat"/>
                <a:cs typeface="Montserrat"/>
                <a:sym typeface="Montserrat"/>
              </a:rPr>
              <a:t>Ejercicio: Generador de Tarjetas de Presentación</a:t>
            </a:r>
            <a:endParaRPr sz="1100" b="1">
              <a:solidFill>
                <a:schemeClr val="lt2"/>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 sz="1100" b="1">
                <a:solidFill>
                  <a:schemeClr val="lt2"/>
                </a:solidFill>
                <a:latin typeface="Montserrat"/>
                <a:ea typeface="Montserrat"/>
                <a:cs typeface="Montserrat"/>
                <a:sym typeface="Montserrat"/>
              </a:rPr>
              <a:t>Objetivo:</a:t>
            </a:r>
            <a:r>
              <a:rPr lang="en" sz="1100">
                <a:solidFill>
                  <a:schemeClr val="lt2"/>
                </a:solidFill>
                <a:latin typeface="Montserrat"/>
                <a:ea typeface="Montserrat"/>
                <a:cs typeface="Montserrat"/>
                <a:sym typeface="Montserrat"/>
              </a:rPr>
              <a:t> Crear un programa que genere tarjetas de presentación personalizadas utilizando funciones de flecha y template literals.</a:t>
            </a:r>
            <a:endParaRPr sz="1100">
              <a:solidFill>
                <a:schemeClr val="lt2"/>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 sz="1100" b="1">
                <a:solidFill>
                  <a:schemeClr val="lt2"/>
                </a:solidFill>
                <a:latin typeface="Montserrat"/>
                <a:ea typeface="Montserrat"/>
                <a:cs typeface="Montserrat"/>
                <a:sym typeface="Montserrat"/>
              </a:rPr>
              <a:t>Instrucciones:</a:t>
            </a:r>
            <a:endParaRPr sz="1100" b="1">
              <a:solidFill>
                <a:schemeClr val="lt2"/>
              </a:solidFill>
              <a:latin typeface="Montserrat"/>
              <a:ea typeface="Montserrat"/>
              <a:cs typeface="Montserrat"/>
              <a:sym typeface="Montserrat"/>
            </a:endParaRPr>
          </a:p>
          <a:p>
            <a:pPr marL="457200" lvl="0" indent="-298450" algn="just" rtl="0">
              <a:lnSpc>
                <a:spcPct val="115000"/>
              </a:lnSpc>
              <a:spcBef>
                <a:spcPts val="1200"/>
              </a:spcBef>
              <a:spcAft>
                <a:spcPts val="0"/>
              </a:spcAft>
              <a:buClr>
                <a:schemeClr val="lt2"/>
              </a:buClr>
              <a:buSzPts val="1100"/>
              <a:buAutoNum type="arabicPeriod"/>
            </a:pPr>
            <a:r>
              <a:rPr lang="en" sz="1100" b="1">
                <a:solidFill>
                  <a:schemeClr val="lt2"/>
                </a:solidFill>
                <a:latin typeface="Montserrat"/>
                <a:ea typeface="Montserrat"/>
                <a:cs typeface="Montserrat"/>
                <a:sym typeface="Montserrat"/>
              </a:rPr>
              <a:t>Crear un arreglo de objetos:</a:t>
            </a:r>
            <a:r>
              <a:rPr lang="en" sz="1100">
                <a:solidFill>
                  <a:schemeClr val="lt2"/>
                </a:solidFill>
                <a:latin typeface="Montserrat"/>
                <a:ea typeface="Montserrat"/>
                <a:cs typeface="Montserrat"/>
                <a:sym typeface="Montserrat"/>
              </a:rPr>
              <a:t> Define un arreglo llamado contactos que contenga al menos 3 objetos, cada uno representando la información de una persona (nombre, puesto, empresa, correo electrónico, número de teléfono).</a:t>
            </a:r>
            <a:endParaRPr sz="1100">
              <a:solidFill>
                <a:schemeClr val="lt2"/>
              </a:solidFill>
              <a:latin typeface="Montserrat"/>
              <a:ea typeface="Montserrat"/>
              <a:cs typeface="Montserrat"/>
              <a:sym typeface="Montserrat"/>
            </a:endParaRPr>
          </a:p>
          <a:p>
            <a:pPr marL="457200" lvl="0" indent="-298450" algn="just" rtl="0">
              <a:lnSpc>
                <a:spcPct val="115000"/>
              </a:lnSpc>
              <a:spcBef>
                <a:spcPts val="0"/>
              </a:spcBef>
              <a:spcAft>
                <a:spcPts val="0"/>
              </a:spcAft>
              <a:buClr>
                <a:schemeClr val="lt2"/>
              </a:buClr>
              <a:buSzPts val="1100"/>
              <a:buAutoNum type="arabicPeriod"/>
            </a:pPr>
            <a:r>
              <a:rPr lang="en" sz="1100" b="1">
                <a:solidFill>
                  <a:schemeClr val="lt2"/>
                </a:solidFill>
                <a:latin typeface="Montserrat"/>
                <a:ea typeface="Montserrat"/>
                <a:cs typeface="Montserrat"/>
                <a:sym typeface="Montserrat"/>
              </a:rPr>
              <a:t>Función de flecha para generar la tarjeta:</a:t>
            </a:r>
            <a:r>
              <a:rPr lang="en" sz="1100">
                <a:solidFill>
                  <a:schemeClr val="lt2"/>
                </a:solidFill>
                <a:latin typeface="Montserrat"/>
                <a:ea typeface="Montserrat"/>
                <a:cs typeface="Montserrat"/>
                <a:sym typeface="Montserrat"/>
              </a:rPr>
              <a:t> Escribe una función de flecha llamada generarTarjeta que reciba un objeto contacto como parámetro y utilice template literals para construir una cadena de texto que represente la tarjeta de presentación. La tarjeta debe incluir el nombre, puesto, empresa, correo electrónico y número de teléfono del contacto, formateados de manera clara y legible.</a:t>
            </a:r>
            <a:endParaRPr sz="1100">
              <a:solidFill>
                <a:schemeClr val="lt2"/>
              </a:solidFill>
              <a:latin typeface="Montserrat"/>
              <a:ea typeface="Montserrat"/>
              <a:cs typeface="Montserrat"/>
              <a:sym typeface="Montserrat"/>
            </a:endParaRPr>
          </a:p>
          <a:p>
            <a:pPr marL="457200" lvl="0" indent="-298450" algn="just" rtl="0">
              <a:lnSpc>
                <a:spcPct val="115000"/>
              </a:lnSpc>
              <a:spcBef>
                <a:spcPts val="0"/>
              </a:spcBef>
              <a:spcAft>
                <a:spcPts val="0"/>
              </a:spcAft>
              <a:buClr>
                <a:schemeClr val="lt2"/>
              </a:buClr>
              <a:buSzPts val="1100"/>
              <a:buAutoNum type="arabicPeriod"/>
            </a:pPr>
            <a:r>
              <a:rPr lang="en" sz="1100" b="1">
                <a:solidFill>
                  <a:schemeClr val="lt2"/>
                </a:solidFill>
                <a:latin typeface="Montserrat"/>
                <a:ea typeface="Montserrat"/>
                <a:cs typeface="Montserrat"/>
                <a:sym typeface="Montserrat"/>
              </a:rPr>
              <a:t>Mostrar las tarjetas:</a:t>
            </a:r>
            <a:r>
              <a:rPr lang="en" sz="1100">
                <a:solidFill>
                  <a:schemeClr val="lt2"/>
                </a:solidFill>
                <a:latin typeface="Montserrat"/>
                <a:ea typeface="Montserrat"/>
                <a:cs typeface="Montserrat"/>
                <a:sym typeface="Montserrat"/>
              </a:rPr>
              <a:t> Utiliza un bucle para recorrer el arreglo contactos y, para cada contacto, llama a la función generarTarjeta y muestra la tarjeta resultante en la consola.</a:t>
            </a:r>
            <a:endParaRPr sz="1100">
              <a:solidFill>
                <a:schemeClr val="lt2"/>
              </a:solidFill>
              <a:latin typeface="Montserrat"/>
              <a:ea typeface="Montserrat"/>
              <a:cs typeface="Montserrat"/>
              <a:sym typeface="Montserrat"/>
            </a:endParaRPr>
          </a:p>
          <a:p>
            <a:pPr marL="0" lvl="0" indent="0" algn="just" rtl="0">
              <a:spcBef>
                <a:spcPts val="1200"/>
              </a:spcBef>
              <a:spcAft>
                <a:spcPts val="0"/>
              </a:spcAft>
              <a:buNone/>
            </a:pPr>
            <a:endParaRPr sz="1000" b="1">
              <a:solidFill>
                <a:srgbClr val="8E7CC3"/>
              </a:solidFill>
              <a:latin typeface="Montserrat"/>
              <a:ea typeface="Montserrat"/>
              <a:cs typeface="Montserrat"/>
              <a:sym typeface="Montserrat"/>
            </a:endParaRPr>
          </a:p>
        </p:txBody>
      </p:sp>
      <p:pic>
        <p:nvPicPr>
          <p:cNvPr id="212" name="Google Shape;212;p30"/>
          <p:cNvPicPr preferRelativeResize="0"/>
          <p:nvPr/>
        </p:nvPicPr>
        <p:blipFill>
          <a:blip r:embed="rId4">
            <a:alphaModFix/>
          </a:blip>
          <a:stretch>
            <a:fillRect/>
          </a:stretch>
        </p:blipFill>
        <p:spPr>
          <a:xfrm>
            <a:off x="7301050" y="1638823"/>
            <a:ext cx="1622200" cy="233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216"/>
        <p:cNvGrpSpPr/>
        <p:nvPr/>
      </p:nvGrpSpPr>
      <p:grpSpPr>
        <a:xfrm>
          <a:off x="0" y="0"/>
          <a:ext cx="0" cy="0"/>
          <a:chOff x="0" y="0"/>
          <a:chExt cx="0" cy="0"/>
        </a:xfrm>
      </p:grpSpPr>
      <p:pic>
        <p:nvPicPr>
          <p:cNvPr id="217" name="Google Shape;217;p31"/>
          <p:cNvPicPr preferRelativeResize="0"/>
          <p:nvPr/>
        </p:nvPicPr>
        <p:blipFill rotWithShape="1">
          <a:blip r:embed="rId3">
            <a:alphaModFix amt="42000"/>
          </a:blip>
          <a:srcRect/>
          <a:stretch/>
        </p:blipFill>
        <p:spPr>
          <a:xfrm>
            <a:off x="0" y="0"/>
            <a:ext cx="9144003" cy="5143510"/>
          </a:xfrm>
          <a:prstGeom prst="rect">
            <a:avLst/>
          </a:prstGeom>
          <a:noFill/>
          <a:ln>
            <a:noFill/>
          </a:ln>
        </p:spPr>
      </p:pic>
      <p:pic>
        <p:nvPicPr>
          <p:cNvPr id="218" name="Google Shape;218;p31"/>
          <p:cNvPicPr preferRelativeResize="0"/>
          <p:nvPr/>
        </p:nvPicPr>
        <p:blipFill rotWithShape="1">
          <a:blip r:embed="rId4">
            <a:alphaModFix/>
          </a:blip>
          <a:srcRect l="12047" t="40815" r="12039" b="40815"/>
          <a:stretch/>
        </p:blipFill>
        <p:spPr>
          <a:xfrm>
            <a:off x="8288325" y="4740363"/>
            <a:ext cx="539401" cy="130528"/>
          </a:xfrm>
          <a:prstGeom prst="rect">
            <a:avLst/>
          </a:prstGeom>
          <a:noFill/>
          <a:ln>
            <a:noFill/>
          </a:ln>
        </p:spPr>
      </p:pic>
      <p:sp>
        <p:nvSpPr>
          <p:cNvPr id="219" name="Google Shape;219;p31"/>
          <p:cNvSpPr txBox="1">
            <a:spLocks noGrp="1"/>
          </p:cNvSpPr>
          <p:nvPr>
            <p:ph type="subTitle" idx="4294967295"/>
          </p:nvPr>
        </p:nvSpPr>
        <p:spPr>
          <a:xfrm>
            <a:off x="1013875" y="405423"/>
            <a:ext cx="5057700" cy="6333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1200"/>
              </a:spcAft>
              <a:buNone/>
            </a:pPr>
            <a:r>
              <a:rPr lang="en" sz="5000">
                <a:solidFill>
                  <a:schemeClr val="lt1"/>
                </a:solidFill>
                <a:latin typeface="Montserrat"/>
                <a:ea typeface="Montserrat"/>
                <a:cs typeface="Montserrat"/>
                <a:sym typeface="Montserrat"/>
              </a:rPr>
              <a:t>No olviden</a:t>
            </a:r>
            <a:endParaRPr sz="5000">
              <a:solidFill>
                <a:schemeClr val="lt1"/>
              </a:solidFill>
              <a:latin typeface="Montserrat"/>
              <a:ea typeface="Montserrat"/>
              <a:cs typeface="Montserrat"/>
              <a:sym typeface="Montserrat"/>
            </a:endParaRPr>
          </a:p>
        </p:txBody>
      </p:sp>
      <p:sp>
        <p:nvSpPr>
          <p:cNvPr id="220" name="Google Shape;220;p31"/>
          <p:cNvSpPr txBox="1">
            <a:spLocks noGrp="1"/>
          </p:cNvSpPr>
          <p:nvPr>
            <p:ph type="subTitle" idx="4294967295"/>
          </p:nvPr>
        </p:nvSpPr>
        <p:spPr>
          <a:xfrm>
            <a:off x="2379900" y="1524050"/>
            <a:ext cx="4384200" cy="633300"/>
          </a:xfrm>
          <a:prstGeom prst="rect">
            <a:avLst/>
          </a:prstGeom>
        </p:spPr>
        <p:txBody>
          <a:bodyPr spcFirstLastPara="1" wrap="square" lIns="91425" tIns="91425" rIns="91425" bIns="91425" anchor="t" anchorCtr="0">
            <a:noAutofit/>
          </a:bodyPr>
          <a:lstStyle/>
          <a:p>
            <a:pPr marL="0" lvl="0" indent="0" algn="r" rtl="0">
              <a:lnSpc>
                <a:spcPct val="70000"/>
              </a:lnSpc>
              <a:spcBef>
                <a:spcPts val="0"/>
              </a:spcBef>
              <a:spcAft>
                <a:spcPts val="1200"/>
              </a:spcAft>
              <a:buNone/>
            </a:pPr>
            <a:r>
              <a:rPr lang="en" sz="5000">
                <a:solidFill>
                  <a:schemeClr val="lt1"/>
                </a:solidFill>
                <a:latin typeface="Montserrat Black"/>
                <a:ea typeface="Montserrat Black"/>
                <a:cs typeface="Montserrat Black"/>
                <a:sym typeface="Montserrat Black"/>
              </a:rPr>
              <a:t>Las lecturas de       </a:t>
            </a:r>
            <a:r>
              <a:rPr lang="en" sz="5000">
                <a:solidFill>
                  <a:srgbClr val="606CEA"/>
                </a:solidFill>
                <a:latin typeface="Montserrat Black"/>
                <a:ea typeface="Montserrat Black"/>
                <a:cs typeface="Montserrat Black"/>
                <a:sym typeface="Montserrat Black"/>
              </a:rPr>
              <a:t>	   </a:t>
            </a:r>
            <a:r>
              <a:rPr lang="en" sz="5000">
                <a:solidFill>
                  <a:schemeClr val="lt1"/>
                </a:solidFill>
                <a:highlight>
                  <a:srgbClr val="5866F3"/>
                </a:highlight>
                <a:latin typeface="Montserrat Black"/>
                <a:ea typeface="Montserrat Black"/>
                <a:cs typeface="Montserrat Black"/>
                <a:sym typeface="Montserrat Black"/>
              </a:rPr>
              <a:t>edu.devf.la</a:t>
            </a:r>
            <a:r>
              <a:rPr lang="en" sz="5000">
                <a:solidFill>
                  <a:schemeClr val="lt1"/>
                </a:solidFill>
                <a:highlight>
                  <a:srgbClr val="606CEA"/>
                </a:highlight>
                <a:latin typeface="Montserrat Black"/>
                <a:ea typeface="Montserrat Black"/>
                <a:cs typeface="Montserrat Black"/>
                <a:sym typeface="Montserrat Black"/>
              </a:rPr>
              <a:t> </a:t>
            </a:r>
            <a:endParaRPr sz="50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65"/>
        <p:cNvGrpSpPr/>
        <p:nvPr/>
      </p:nvGrpSpPr>
      <p:grpSpPr>
        <a:xfrm>
          <a:off x="0" y="0"/>
          <a:ext cx="0" cy="0"/>
          <a:chOff x="0" y="0"/>
          <a:chExt cx="0" cy="0"/>
        </a:xfrm>
      </p:grpSpPr>
      <p:sp>
        <p:nvSpPr>
          <p:cNvPr id="66" name="Google Shape;66;p14"/>
          <p:cNvSpPr/>
          <p:nvPr/>
        </p:nvSpPr>
        <p:spPr>
          <a:xfrm>
            <a:off x="770025" y="1047000"/>
            <a:ext cx="3407400" cy="294300"/>
          </a:xfrm>
          <a:prstGeom prst="rect">
            <a:avLst/>
          </a:prstGeom>
          <a:solidFill>
            <a:srgbClr val="6BD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ExtraBold"/>
                <a:ea typeface="Montserrat ExtraBold"/>
                <a:cs typeface="Montserrat ExtraBold"/>
                <a:sym typeface="Montserrat ExtraBold"/>
              </a:rPr>
              <a:t>¿Qué es ECMAScript?</a:t>
            </a:r>
            <a:endParaRPr>
              <a:latin typeface="Montserrat ExtraBold"/>
              <a:ea typeface="Montserrat ExtraBold"/>
              <a:cs typeface="Montserrat ExtraBold"/>
              <a:sym typeface="Montserrat ExtraBold"/>
            </a:endParaRPr>
          </a:p>
        </p:txBody>
      </p:sp>
      <p:sp>
        <p:nvSpPr>
          <p:cNvPr id="67" name="Google Shape;67;p14"/>
          <p:cNvSpPr/>
          <p:nvPr/>
        </p:nvSpPr>
        <p:spPr>
          <a:xfrm>
            <a:off x="770025" y="2226025"/>
            <a:ext cx="3407400" cy="267000"/>
          </a:xfrm>
          <a:prstGeom prst="rect">
            <a:avLst/>
          </a:prstGeom>
          <a:solidFill>
            <a:srgbClr val="FF8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ExtraBold"/>
                <a:ea typeface="Montserrat ExtraBold"/>
                <a:cs typeface="Montserrat ExtraBold"/>
                <a:sym typeface="Montserrat ExtraBold"/>
              </a:rPr>
              <a:t>Funciones</a:t>
            </a:r>
            <a:endParaRPr>
              <a:latin typeface="Montserrat ExtraBold"/>
              <a:ea typeface="Montserrat ExtraBold"/>
              <a:cs typeface="Montserrat ExtraBold"/>
              <a:sym typeface="Montserrat ExtraBold"/>
            </a:endParaRPr>
          </a:p>
        </p:txBody>
      </p:sp>
      <p:sp>
        <p:nvSpPr>
          <p:cNvPr id="68" name="Google Shape;68;p14"/>
          <p:cNvSpPr/>
          <p:nvPr/>
        </p:nvSpPr>
        <p:spPr>
          <a:xfrm>
            <a:off x="770025" y="3631325"/>
            <a:ext cx="3407400" cy="267000"/>
          </a:xfrm>
          <a:prstGeom prst="rect">
            <a:avLst/>
          </a:prstGeom>
          <a:solidFill>
            <a:srgbClr val="FAD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ExtraBold"/>
                <a:ea typeface="Montserrat ExtraBold"/>
                <a:cs typeface="Montserrat ExtraBold"/>
                <a:sym typeface="Montserrat ExtraBold"/>
              </a:rPr>
              <a:t>Conceptos Avanzados</a:t>
            </a:r>
            <a:endParaRPr>
              <a:latin typeface="Montserrat ExtraBold"/>
              <a:ea typeface="Montserrat ExtraBold"/>
              <a:cs typeface="Montserrat ExtraBold"/>
              <a:sym typeface="Montserrat ExtraBold"/>
            </a:endParaRPr>
          </a:p>
        </p:txBody>
      </p:sp>
      <p:pic>
        <p:nvPicPr>
          <p:cNvPr id="69" name="Google Shape;69;p14"/>
          <p:cNvPicPr preferRelativeResize="0"/>
          <p:nvPr/>
        </p:nvPicPr>
        <p:blipFill rotWithShape="1">
          <a:blip r:embed="rId3">
            <a:alphaModFix/>
          </a:blip>
          <a:srcRect l="22054" t="4480" r="51189" b="2764"/>
          <a:stretch/>
        </p:blipFill>
        <p:spPr>
          <a:xfrm>
            <a:off x="6918350" y="0"/>
            <a:ext cx="2225649" cy="5143500"/>
          </a:xfrm>
          <a:prstGeom prst="rect">
            <a:avLst/>
          </a:prstGeom>
          <a:noFill/>
          <a:ln>
            <a:noFill/>
          </a:ln>
        </p:spPr>
      </p:pic>
      <p:sp>
        <p:nvSpPr>
          <p:cNvPr id="70" name="Google Shape;70;p14"/>
          <p:cNvSpPr txBox="1"/>
          <p:nvPr/>
        </p:nvSpPr>
        <p:spPr>
          <a:xfrm>
            <a:off x="640452" y="255410"/>
            <a:ext cx="5817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Temas de la clase (180 min)</a:t>
            </a:r>
            <a:endParaRPr sz="1800">
              <a:solidFill>
                <a:schemeClr val="lt1"/>
              </a:solidFill>
            </a:endParaRPr>
          </a:p>
        </p:txBody>
      </p:sp>
      <p:cxnSp>
        <p:nvCxnSpPr>
          <p:cNvPr id="71" name="Google Shape;71;p14"/>
          <p:cNvCxnSpPr/>
          <p:nvPr/>
        </p:nvCxnSpPr>
        <p:spPr>
          <a:xfrm>
            <a:off x="569152" y="387559"/>
            <a:ext cx="0" cy="228300"/>
          </a:xfrm>
          <a:prstGeom prst="straightConnector1">
            <a:avLst/>
          </a:prstGeom>
          <a:noFill/>
          <a:ln w="38100" cap="flat" cmpd="sng">
            <a:solidFill>
              <a:srgbClr val="FC4217"/>
            </a:solidFill>
            <a:prstDash val="solid"/>
            <a:round/>
            <a:headEnd type="none" w="med" len="med"/>
            <a:tailEnd type="none" w="med" len="med"/>
          </a:ln>
        </p:spPr>
      </p:cxnSp>
      <p:pic>
        <p:nvPicPr>
          <p:cNvPr id="72" name="Google Shape;72;p14"/>
          <p:cNvPicPr preferRelativeResize="0"/>
          <p:nvPr/>
        </p:nvPicPr>
        <p:blipFill rotWithShape="1">
          <a:blip r:embed="rId4">
            <a:alphaModFix/>
          </a:blip>
          <a:srcRect l="12047" t="40815" r="12039" b="40815"/>
          <a:stretch/>
        </p:blipFill>
        <p:spPr>
          <a:xfrm>
            <a:off x="6033800" y="4740363"/>
            <a:ext cx="539401" cy="130528"/>
          </a:xfrm>
          <a:prstGeom prst="rect">
            <a:avLst/>
          </a:prstGeom>
          <a:noFill/>
          <a:ln>
            <a:noFill/>
          </a:ln>
        </p:spPr>
      </p:pic>
      <p:pic>
        <p:nvPicPr>
          <p:cNvPr id="73" name="Google Shape;73;p14"/>
          <p:cNvPicPr preferRelativeResize="0"/>
          <p:nvPr/>
        </p:nvPicPr>
        <p:blipFill rotWithShape="1">
          <a:blip r:embed="rId5">
            <a:alphaModFix/>
          </a:blip>
          <a:srcRect/>
          <a:stretch/>
        </p:blipFill>
        <p:spPr>
          <a:xfrm>
            <a:off x="6703500" y="701526"/>
            <a:ext cx="596800" cy="596800"/>
          </a:xfrm>
          <a:prstGeom prst="rect">
            <a:avLst/>
          </a:prstGeom>
          <a:noFill/>
          <a:ln>
            <a:noFill/>
          </a:ln>
        </p:spPr>
      </p:pic>
      <p:pic>
        <p:nvPicPr>
          <p:cNvPr id="74" name="Google Shape;74;p14"/>
          <p:cNvPicPr preferRelativeResize="0"/>
          <p:nvPr/>
        </p:nvPicPr>
        <p:blipFill rotWithShape="1">
          <a:blip r:embed="rId6">
            <a:alphaModFix/>
          </a:blip>
          <a:srcRect/>
          <a:stretch/>
        </p:blipFill>
        <p:spPr>
          <a:xfrm>
            <a:off x="8883039" y="1264464"/>
            <a:ext cx="596800" cy="596800"/>
          </a:xfrm>
          <a:prstGeom prst="rect">
            <a:avLst/>
          </a:prstGeom>
          <a:noFill/>
          <a:ln>
            <a:noFill/>
          </a:ln>
        </p:spPr>
      </p:pic>
      <p:pic>
        <p:nvPicPr>
          <p:cNvPr id="75" name="Google Shape;75;p14"/>
          <p:cNvPicPr preferRelativeResize="0"/>
          <p:nvPr/>
        </p:nvPicPr>
        <p:blipFill rotWithShape="1">
          <a:blip r:embed="rId7">
            <a:alphaModFix/>
          </a:blip>
          <a:srcRect/>
          <a:stretch/>
        </p:blipFill>
        <p:spPr>
          <a:xfrm>
            <a:off x="7950349" y="3346877"/>
            <a:ext cx="539401" cy="583345"/>
          </a:xfrm>
          <a:prstGeom prst="rect">
            <a:avLst/>
          </a:prstGeom>
          <a:noFill/>
          <a:ln>
            <a:noFill/>
          </a:ln>
        </p:spPr>
      </p:pic>
      <p:sp>
        <p:nvSpPr>
          <p:cNvPr id="76" name="Google Shape;76;p14"/>
          <p:cNvSpPr txBox="1"/>
          <p:nvPr/>
        </p:nvSpPr>
        <p:spPr>
          <a:xfrm>
            <a:off x="676800" y="1408875"/>
            <a:ext cx="3021000" cy="7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lt1"/>
                </a:solidFill>
                <a:latin typeface="Montserrat"/>
                <a:ea typeface="Montserrat"/>
                <a:cs typeface="Montserrat"/>
                <a:sym typeface="Montserrat"/>
              </a:rPr>
              <a:t>Historia</a:t>
            </a:r>
            <a:endParaRPr sz="1000" b="1">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b="1">
                <a:solidFill>
                  <a:schemeClr val="lt1"/>
                </a:solidFill>
                <a:latin typeface="Montserrat"/>
                <a:ea typeface="Montserrat"/>
                <a:cs typeface="Montserrat"/>
                <a:sym typeface="Montserrat"/>
              </a:rPr>
              <a:t>Evolución</a:t>
            </a:r>
            <a:endParaRPr sz="1000" b="1">
              <a:solidFill>
                <a:schemeClr val="lt1"/>
              </a:solidFill>
              <a:latin typeface="Montserrat"/>
              <a:ea typeface="Montserrat"/>
              <a:cs typeface="Montserrat"/>
              <a:sym typeface="Montserrat"/>
            </a:endParaRPr>
          </a:p>
        </p:txBody>
      </p:sp>
      <p:sp>
        <p:nvSpPr>
          <p:cNvPr id="77" name="Google Shape;77;p14"/>
          <p:cNvSpPr txBox="1"/>
          <p:nvPr/>
        </p:nvSpPr>
        <p:spPr>
          <a:xfrm>
            <a:off x="676800" y="2546475"/>
            <a:ext cx="3407400" cy="103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000" b="1">
                <a:solidFill>
                  <a:schemeClr val="lt1"/>
                </a:solidFill>
                <a:latin typeface="Montserrat"/>
                <a:ea typeface="Montserrat"/>
                <a:cs typeface="Montserrat"/>
                <a:sym typeface="Montserrat"/>
              </a:rPr>
              <a:t>Var, Let, Const </a:t>
            </a:r>
            <a:endParaRPr sz="1000" b="1">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 sz="1000" b="1">
                <a:solidFill>
                  <a:schemeClr val="lt1"/>
                </a:solidFill>
                <a:latin typeface="Montserrat"/>
                <a:ea typeface="Montserrat"/>
                <a:cs typeface="Montserrat"/>
                <a:sym typeface="Montserrat"/>
              </a:rPr>
              <a:t>Arrow Functions </a:t>
            </a:r>
            <a:endParaRPr sz="1000" b="1">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 sz="1000" b="1">
                <a:solidFill>
                  <a:schemeClr val="lt1"/>
                </a:solidFill>
                <a:latin typeface="Montserrat"/>
                <a:ea typeface="Montserrat"/>
                <a:cs typeface="Montserrat"/>
                <a:sym typeface="Montserrat"/>
              </a:rPr>
              <a:t>String Literal </a:t>
            </a:r>
            <a:endParaRPr sz="1000" b="1">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000" b="1">
              <a:solidFill>
                <a:schemeClr val="lt1"/>
              </a:solidFill>
              <a:latin typeface="Montserrat"/>
              <a:ea typeface="Montserrat"/>
              <a:cs typeface="Montserrat"/>
              <a:sym typeface="Montserrat"/>
            </a:endParaRPr>
          </a:p>
        </p:txBody>
      </p:sp>
      <p:sp>
        <p:nvSpPr>
          <p:cNvPr id="78" name="Google Shape;78;p14"/>
          <p:cNvSpPr txBox="1"/>
          <p:nvPr/>
        </p:nvSpPr>
        <p:spPr>
          <a:xfrm>
            <a:off x="676800" y="3951775"/>
            <a:ext cx="2929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b="1">
                <a:solidFill>
                  <a:schemeClr val="lt1"/>
                </a:solidFill>
                <a:latin typeface="Montserrat"/>
                <a:ea typeface="Montserrat"/>
                <a:cs typeface="Montserrat"/>
                <a:sym typeface="Montserrat"/>
              </a:rPr>
              <a:t>Asincronismo</a:t>
            </a:r>
            <a:endParaRPr sz="1000" b="1">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000" b="1">
                <a:solidFill>
                  <a:schemeClr val="lt1"/>
                </a:solidFill>
                <a:latin typeface="Montserrat"/>
                <a:ea typeface="Montserrat"/>
                <a:cs typeface="Montserrat"/>
                <a:sym typeface="Montserrat"/>
              </a:rPr>
              <a:t>Promesas</a:t>
            </a:r>
            <a:endParaRPr sz="1000" b="1">
              <a:solidFill>
                <a:schemeClr val="lt1"/>
              </a:solidFill>
              <a:latin typeface="Montserrat"/>
              <a:ea typeface="Montserrat"/>
              <a:cs typeface="Montserrat"/>
              <a:sym typeface="Montserrat"/>
            </a:endParaRPr>
          </a:p>
        </p:txBody>
      </p:sp>
      <p:sp>
        <p:nvSpPr>
          <p:cNvPr id="79" name="Google Shape;79;p14"/>
          <p:cNvSpPr/>
          <p:nvPr/>
        </p:nvSpPr>
        <p:spPr>
          <a:xfrm>
            <a:off x="770025" y="4574625"/>
            <a:ext cx="2034000" cy="267000"/>
          </a:xfrm>
          <a:prstGeom prst="rect">
            <a:avLst/>
          </a:prstGeom>
          <a:solidFill>
            <a:srgbClr val="606C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Reto de la semana</a:t>
            </a:r>
            <a:endParaRPr>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83"/>
        <p:cNvGrpSpPr/>
        <p:nvPr/>
      </p:nvGrpSpPr>
      <p:grpSpPr>
        <a:xfrm>
          <a:off x="0" y="0"/>
          <a:ext cx="0" cy="0"/>
          <a:chOff x="0" y="0"/>
          <a:chExt cx="0" cy="0"/>
        </a:xfrm>
      </p:grpSpPr>
      <p:sp>
        <p:nvSpPr>
          <p:cNvPr id="84" name="Google Shape;84;p15"/>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b="1">
                <a:solidFill>
                  <a:schemeClr val="lt1"/>
                </a:solidFill>
                <a:latin typeface="Montserrat"/>
                <a:ea typeface="Montserrat"/>
                <a:cs typeface="Montserrat"/>
                <a:sym typeface="Montserrat"/>
              </a:rPr>
              <a:t>¿Qué es ECMAScript?</a:t>
            </a:r>
            <a:endParaRPr sz="1800">
              <a:solidFill>
                <a:schemeClr val="lt1"/>
              </a:solidFill>
            </a:endParaRPr>
          </a:p>
        </p:txBody>
      </p:sp>
      <p:cxnSp>
        <p:nvCxnSpPr>
          <p:cNvPr id="85" name="Google Shape;85;p15"/>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sp>
        <p:nvSpPr>
          <p:cNvPr id="86" name="Google Shape;86;p15"/>
          <p:cNvSpPr txBox="1"/>
          <p:nvPr/>
        </p:nvSpPr>
        <p:spPr>
          <a:xfrm>
            <a:off x="640450" y="814175"/>
            <a:ext cx="3782700" cy="3741900"/>
          </a:xfrm>
          <a:prstGeom prst="rect">
            <a:avLst/>
          </a:prstGeom>
          <a:noFill/>
          <a:ln>
            <a:noFill/>
          </a:ln>
        </p:spPr>
        <p:txBody>
          <a:bodyPr spcFirstLastPara="1" wrap="square" lIns="91425" tIns="91425" rIns="91425" bIns="91425" anchor="ctr" anchorCtr="0">
            <a:sp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ECMAScript es el estándar y no el lenguaje. </a:t>
            </a:r>
            <a:r>
              <a:rPr lang="en">
                <a:solidFill>
                  <a:srgbClr val="EB5600"/>
                </a:solidFill>
                <a:latin typeface="Montserrat"/>
                <a:ea typeface="Montserrat"/>
                <a:cs typeface="Montserrat"/>
                <a:sym typeface="Montserrat"/>
              </a:rPr>
              <a:t>Piensa en él como el plano que describe cómo debe funcionar JavaScript.</a:t>
            </a:r>
            <a:endParaRPr>
              <a:solidFill>
                <a:srgbClr val="EB5600"/>
              </a:solidFill>
              <a:latin typeface="Montserrat"/>
              <a:ea typeface="Montserrat"/>
              <a:cs typeface="Montserrat"/>
              <a:sym typeface="Montserrat"/>
            </a:endParaRPr>
          </a:p>
          <a:p>
            <a:pPr marL="0" lvl="0" indent="0" algn="just" rtl="0">
              <a:lnSpc>
                <a:spcPct val="115000"/>
              </a:lnSpc>
              <a:spcBef>
                <a:spcPts val="1600"/>
              </a:spcBef>
              <a:spcAft>
                <a:spcPts val="0"/>
              </a:spcAft>
              <a:buNone/>
            </a:pPr>
            <a:r>
              <a:rPr lang="en">
                <a:solidFill>
                  <a:schemeClr val="lt1"/>
                </a:solidFill>
                <a:latin typeface="Montserrat"/>
                <a:ea typeface="Montserrat"/>
                <a:cs typeface="Montserrat"/>
                <a:sym typeface="Montserrat"/>
              </a:rPr>
              <a:t>Puede llegar a tomar mucho tiempo su implementación en un navegador.</a:t>
            </a:r>
            <a:endParaRPr>
              <a:solidFill>
                <a:schemeClr val="lt1"/>
              </a:solidFill>
              <a:latin typeface="Montserrat"/>
              <a:ea typeface="Montserrat"/>
              <a:cs typeface="Montserrat"/>
              <a:sym typeface="Montserrat"/>
            </a:endParaRPr>
          </a:p>
          <a:p>
            <a:pPr marL="0" lvl="0" indent="0" algn="just" rtl="0">
              <a:lnSpc>
                <a:spcPct val="115000"/>
              </a:lnSpc>
              <a:spcBef>
                <a:spcPts val="160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Ecma International está a cargo de estandarizar este lenguaje de programación, a través de una serie de versiones que </a:t>
            </a:r>
            <a:r>
              <a:rPr lang="en" b="1">
                <a:solidFill>
                  <a:schemeClr val="lt1"/>
                </a:solidFill>
                <a:latin typeface="Montserrat"/>
                <a:ea typeface="Montserrat"/>
                <a:cs typeface="Montserrat"/>
                <a:sym typeface="Montserrat"/>
              </a:rPr>
              <a:t>añaden funcionalidades nuevas.</a:t>
            </a:r>
            <a:endParaRPr b="1">
              <a:solidFill>
                <a:schemeClr val="lt1"/>
              </a:solidFill>
              <a:latin typeface="Montserrat"/>
              <a:ea typeface="Montserrat"/>
              <a:cs typeface="Montserrat"/>
              <a:sym typeface="Montserrat"/>
            </a:endParaRPr>
          </a:p>
          <a:p>
            <a:pPr marL="0" lvl="0" indent="0" algn="just" rtl="0">
              <a:lnSpc>
                <a:spcPct val="115000"/>
              </a:lnSpc>
              <a:spcBef>
                <a:spcPts val="1600"/>
              </a:spcBef>
              <a:spcAft>
                <a:spcPts val="1600"/>
              </a:spcAft>
              <a:buClr>
                <a:schemeClr val="dk1"/>
              </a:buClr>
              <a:buSzPts val="1100"/>
              <a:buFont typeface="Arial"/>
              <a:buNone/>
            </a:pPr>
            <a:r>
              <a:rPr lang="en" u="sng">
                <a:solidFill>
                  <a:schemeClr val="accent5"/>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https://ecma-international.org/</a:t>
            </a:r>
            <a:r>
              <a:rPr lang="en">
                <a:solidFill>
                  <a:schemeClr val="lt1"/>
                </a:solidFill>
                <a:latin typeface="Montserrat"/>
                <a:ea typeface="Montserrat"/>
                <a:cs typeface="Montserrat"/>
                <a:sym typeface="Montserrat"/>
              </a:rPr>
              <a:t> </a:t>
            </a:r>
            <a:endParaRPr sz="1600" b="1">
              <a:solidFill>
                <a:schemeClr val="lt1"/>
              </a:solidFill>
              <a:latin typeface="Montserrat"/>
              <a:ea typeface="Montserrat"/>
              <a:cs typeface="Montserrat"/>
              <a:sym typeface="Montserrat"/>
            </a:endParaRPr>
          </a:p>
        </p:txBody>
      </p:sp>
      <p:pic>
        <p:nvPicPr>
          <p:cNvPr id="87" name="Google Shape;87;p15"/>
          <p:cNvPicPr preferRelativeResize="0"/>
          <p:nvPr/>
        </p:nvPicPr>
        <p:blipFill rotWithShape="1">
          <a:blip r:embed="rId4">
            <a:alphaModFix/>
          </a:blip>
          <a:srcRect l="10043" t="4480" r="39179" b="2764"/>
          <a:stretch/>
        </p:blipFill>
        <p:spPr>
          <a:xfrm>
            <a:off x="4920301" y="0"/>
            <a:ext cx="4223700" cy="5143500"/>
          </a:xfrm>
          <a:prstGeom prst="rect">
            <a:avLst/>
          </a:prstGeom>
          <a:noFill/>
          <a:ln>
            <a:noFill/>
          </a:ln>
        </p:spPr>
      </p:pic>
      <p:pic>
        <p:nvPicPr>
          <p:cNvPr id="88" name="Google Shape;88;p15"/>
          <p:cNvPicPr preferRelativeResize="0"/>
          <p:nvPr/>
        </p:nvPicPr>
        <p:blipFill rotWithShape="1">
          <a:blip r:embed="rId5">
            <a:alphaModFix/>
          </a:blip>
          <a:srcRect l="12047" t="40815" r="12039" b="40815"/>
          <a:stretch/>
        </p:blipFill>
        <p:spPr>
          <a:xfrm>
            <a:off x="569150" y="4740363"/>
            <a:ext cx="539401" cy="130528"/>
          </a:xfrm>
          <a:prstGeom prst="rect">
            <a:avLst/>
          </a:prstGeom>
          <a:noFill/>
          <a:ln>
            <a:noFill/>
          </a:ln>
        </p:spPr>
      </p:pic>
      <p:pic>
        <p:nvPicPr>
          <p:cNvPr id="89" name="Google Shape;89;p15"/>
          <p:cNvPicPr preferRelativeResize="0"/>
          <p:nvPr/>
        </p:nvPicPr>
        <p:blipFill rotWithShape="1">
          <a:blip r:embed="rId6">
            <a:alphaModFix/>
          </a:blip>
          <a:srcRect/>
          <a:stretch/>
        </p:blipFill>
        <p:spPr>
          <a:xfrm rot="-373270">
            <a:off x="8138486" y="176411"/>
            <a:ext cx="775503" cy="775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93"/>
        <p:cNvGrpSpPr/>
        <p:nvPr/>
      </p:nvGrpSpPr>
      <p:grpSpPr>
        <a:xfrm>
          <a:off x="0" y="0"/>
          <a:ext cx="0" cy="0"/>
          <a:chOff x="0" y="0"/>
          <a:chExt cx="0" cy="0"/>
        </a:xfrm>
      </p:grpSpPr>
      <p:sp>
        <p:nvSpPr>
          <p:cNvPr id="94" name="Google Shape;94;p16"/>
          <p:cNvSpPr txBox="1"/>
          <p:nvPr/>
        </p:nvSpPr>
        <p:spPr>
          <a:xfrm>
            <a:off x="640450" y="292925"/>
            <a:ext cx="69645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8E7CC3"/>
                </a:solidFill>
                <a:latin typeface="Montserrat"/>
                <a:ea typeface="Montserrat"/>
                <a:cs typeface="Montserrat"/>
                <a:sym typeface="Montserrat"/>
              </a:rPr>
              <a:t>European Computer Manufacturers Association</a:t>
            </a:r>
            <a:endParaRPr sz="1300">
              <a:solidFill>
                <a:schemeClr val="lt1"/>
              </a:solidFill>
              <a:latin typeface="Montserrat ExtraBold"/>
              <a:ea typeface="Montserrat ExtraBold"/>
              <a:cs typeface="Montserrat ExtraBold"/>
              <a:sym typeface="Montserrat ExtraBold"/>
            </a:endParaRPr>
          </a:p>
        </p:txBody>
      </p:sp>
      <p:cxnSp>
        <p:nvCxnSpPr>
          <p:cNvPr id="95" name="Google Shape;95;p16"/>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sp>
        <p:nvSpPr>
          <p:cNvPr id="96" name="Google Shape;96;p16"/>
          <p:cNvSpPr txBox="1"/>
          <p:nvPr/>
        </p:nvSpPr>
        <p:spPr>
          <a:xfrm>
            <a:off x="640450" y="991650"/>
            <a:ext cx="3773100" cy="3246300"/>
          </a:xfrm>
          <a:prstGeom prst="rect">
            <a:avLst/>
          </a:prstGeom>
          <a:noFill/>
          <a:ln>
            <a:noFill/>
          </a:ln>
        </p:spPr>
        <p:txBody>
          <a:bodyPr spcFirstLastPara="1" wrap="square" lIns="91425" tIns="91425" rIns="91425" bIns="91425" anchor="ctr" anchorCtr="0">
            <a:spAutoFit/>
          </a:bodyPr>
          <a:lstStyle/>
          <a:p>
            <a:pPr marL="457200" lvl="0" indent="-311150" algn="just" rtl="0">
              <a:lnSpc>
                <a:spcPct val="130000"/>
              </a:lnSpc>
              <a:spcBef>
                <a:spcPts val="0"/>
              </a:spcBef>
              <a:spcAft>
                <a:spcPts val="0"/>
              </a:spcAft>
              <a:buClr>
                <a:schemeClr val="lt1"/>
              </a:buClr>
              <a:buSzPts val="1300"/>
              <a:buFont typeface="Montserrat"/>
              <a:buChar char="●"/>
            </a:pPr>
            <a:r>
              <a:rPr lang="en" sz="1300" b="1">
                <a:solidFill>
                  <a:schemeClr val="lt1"/>
                </a:solidFill>
                <a:latin typeface="Montserrat"/>
                <a:ea typeface="Montserrat"/>
                <a:cs typeface="Montserrat"/>
                <a:sym typeface="Montserrat"/>
              </a:rPr>
              <a:t>ECMA International es una organización sin fines de lucro que se dedica a la estandarización de las tecnologías de la información y la comunicación.</a:t>
            </a:r>
            <a:endParaRPr sz="1300" b="1">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300" b="1">
              <a:solidFill>
                <a:schemeClr val="lt1"/>
              </a:solidFill>
              <a:latin typeface="Montserrat"/>
              <a:ea typeface="Montserrat"/>
              <a:cs typeface="Montserrat"/>
              <a:sym typeface="Montserrat"/>
            </a:endParaRPr>
          </a:p>
          <a:p>
            <a:pPr marL="457200" lvl="0" indent="0" algn="just" rtl="0">
              <a:lnSpc>
                <a:spcPct val="130000"/>
              </a:lnSpc>
              <a:spcBef>
                <a:spcPts val="0"/>
              </a:spcBef>
              <a:spcAft>
                <a:spcPts val="0"/>
              </a:spcAft>
              <a:buNone/>
            </a:pPr>
            <a:r>
              <a:rPr lang="en" sz="1300" b="1">
                <a:solidFill>
                  <a:schemeClr val="lt1"/>
                </a:solidFill>
                <a:latin typeface="Montserrat"/>
                <a:ea typeface="Montserrat"/>
                <a:cs typeface="Montserrat"/>
                <a:sym typeface="Montserrat"/>
              </a:rPr>
              <a:t>¿Qué significa esto?</a:t>
            </a:r>
            <a:endParaRPr sz="1300" b="1">
              <a:solidFill>
                <a:schemeClr val="lt1"/>
              </a:solidFill>
              <a:latin typeface="Montserrat"/>
              <a:ea typeface="Montserrat"/>
              <a:cs typeface="Montserrat"/>
              <a:sym typeface="Montserrat"/>
            </a:endParaRPr>
          </a:p>
          <a:p>
            <a:pPr marL="457200" lvl="0" indent="0" algn="just" rtl="0">
              <a:lnSpc>
                <a:spcPct val="130000"/>
              </a:lnSpc>
              <a:spcBef>
                <a:spcPts val="0"/>
              </a:spcBef>
              <a:spcAft>
                <a:spcPts val="0"/>
              </a:spcAft>
              <a:buNone/>
            </a:pPr>
            <a:endParaRPr sz="1300" b="1">
              <a:solidFill>
                <a:schemeClr val="lt1"/>
              </a:solidFill>
              <a:latin typeface="Montserrat"/>
              <a:ea typeface="Montserrat"/>
              <a:cs typeface="Montserrat"/>
              <a:sym typeface="Montserrat"/>
            </a:endParaRPr>
          </a:p>
          <a:p>
            <a:pPr marL="457200" lvl="0" indent="-311150" algn="just" rtl="0">
              <a:lnSpc>
                <a:spcPct val="130000"/>
              </a:lnSpc>
              <a:spcBef>
                <a:spcPts val="0"/>
              </a:spcBef>
              <a:spcAft>
                <a:spcPts val="0"/>
              </a:spcAft>
              <a:buClr>
                <a:schemeClr val="lt1"/>
              </a:buClr>
              <a:buSzPts val="1300"/>
              <a:buFont typeface="Montserrat"/>
              <a:buChar char="●"/>
            </a:pPr>
            <a:r>
              <a:rPr lang="en" sz="1300" b="1">
                <a:solidFill>
                  <a:schemeClr val="lt1"/>
                </a:solidFill>
                <a:latin typeface="Montserrat"/>
                <a:ea typeface="Montserrat"/>
                <a:cs typeface="Montserrat"/>
                <a:sym typeface="Montserrat"/>
              </a:rPr>
              <a:t>Básicamente, se aseguran de que diferentes dispositivos y software puedan "hablar" entre sí sin problemas. </a:t>
            </a:r>
            <a:endParaRPr sz="1300" b="1">
              <a:solidFill>
                <a:schemeClr val="lt1"/>
              </a:solidFill>
              <a:latin typeface="Montserrat"/>
              <a:ea typeface="Montserrat"/>
              <a:cs typeface="Montserrat"/>
              <a:sym typeface="Montserrat"/>
            </a:endParaRPr>
          </a:p>
        </p:txBody>
      </p:sp>
      <p:pic>
        <p:nvPicPr>
          <p:cNvPr id="97" name="Google Shape;97;p16"/>
          <p:cNvPicPr preferRelativeResize="0"/>
          <p:nvPr/>
        </p:nvPicPr>
        <p:blipFill rotWithShape="1">
          <a:blip r:embed="rId3">
            <a:alphaModFix/>
          </a:blip>
          <a:srcRect l="12047" t="40815" r="12039" b="40815"/>
          <a:stretch/>
        </p:blipFill>
        <p:spPr>
          <a:xfrm>
            <a:off x="569150" y="4740363"/>
            <a:ext cx="539401" cy="130528"/>
          </a:xfrm>
          <a:prstGeom prst="rect">
            <a:avLst/>
          </a:prstGeom>
          <a:noFill/>
          <a:ln>
            <a:noFill/>
          </a:ln>
        </p:spPr>
      </p:pic>
      <p:pic>
        <p:nvPicPr>
          <p:cNvPr id="98" name="Google Shape;98;p16"/>
          <p:cNvPicPr preferRelativeResize="0"/>
          <p:nvPr/>
        </p:nvPicPr>
        <p:blipFill rotWithShape="1">
          <a:blip r:embed="rId4">
            <a:alphaModFix/>
          </a:blip>
          <a:srcRect/>
          <a:stretch/>
        </p:blipFill>
        <p:spPr>
          <a:xfrm rot="-373270">
            <a:off x="8138486" y="176411"/>
            <a:ext cx="775503" cy="775503"/>
          </a:xfrm>
          <a:prstGeom prst="rect">
            <a:avLst/>
          </a:prstGeom>
          <a:noFill/>
          <a:ln>
            <a:noFill/>
          </a:ln>
        </p:spPr>
      </p:pic>
      <p:pic>
        <p:nvPicPr>
          <p:cNvPr id="99" name="Google Shape;99;p16"/>
          <p:cNvPicPr preferRelativeResize="0"/>
          <p:nvPr/>
        </p:nvPicPr>
        <p:blipFill rotWithShape="1">
          <a:blip r:embed="rId5">
            <a:alphaModFix/>
          </a:blip>
          <a:srcRect l="22054" t="4480" r="51189" b="2764"/>
          <a:stretch/>
        </p:blipFill>
        <p:spPr>
          <a:xfrm>
            <a:off x="6918350" y="0"/>
            <a:ext cx="2225649" cy="5143500"/>
          </a:xfrm>
          <a:prstGeom prst="rect">
            <a:avLst/>
          </a:prstGeom>
          <a:noFill/>
          <a:ln>
            <a:noFill/>
          </a:ln>
        </p:spPr>
      </p:pic>
      <p:pic>
        <p:nvPicPr>
          <p:cNvPr id="100" name="Google Shape;100;p16"/>
          <p:cNvPicPr preferRelativeResize="0"/>
          <p:nvPr/>
        </p:nvPicPr>
        <p:blipFill>
          <a:blip r:embed="rId6">
            <a:alphaModFix/>
          </a:blip>
          <a:stretch>
            <a:fillRect/>
          </a:stretch>
        </p:blipFill>
        <p:spPr>
          <a:xfrm>
            <a:off x="4772302" y="1726875"/>
            <a:ext cx="1689725" cy="168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04"/>
        <p:cNvGrpSpPr/>
        <p:nvPr/>
      </p:nvGrpSpPr>
      <p:grpSpPr>
        <a:xfrm>
          <a:off x="0" y="0"/>
          <a:ext cx="0" cy="0"/>
          <a:chOff x="0" y="0"/>
          <a:chExt cx="0" cy="0"/>
        </a:xfrm>
      </p:grpSpPr>
      <p:sp>
        <p:nvSpPr>
          <p:cNvPr id="105" name="Google Shape;105;p17"/>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b="1">
                <a:solidFill>
                  <a:srgbClr val="8E7CC3"/>
                </a:solidFill>
                <a:latin typeface="Montserrat"/>
                <a:ea typeface="Montserrat"/>
                <a:cs typeface="Montserrat"/>
                <a:sym typeface="Montserrat"/>
              </a:rPr>
              <a:t>Evolución de ECMAScript</a:t>
            </a:r>
            <a:endParaRPr sz="1800">
              <a:solidFill>
                <a:schemeClr val="lt1"/>
              </a:solidFill>
            </a:endParaRPr>
          </a:p>
        </p:txBody>
      </p:sp>
      <p:cxnSp>
        <p:nvCxnSpPr>
          <p:cNvPr id="106" name="Google Shape;106;p17"/>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sp>
        <p:nvSpPr>
          <p:cNvPr id="107" name="Google Shape;107;p17"/>
          <p:cNvSpPr txBox="1"/>
          <p:nvPr/>
        </p:nvSpPr>
        <p:spPr>
          <a:xfrm>
            <a:off x="259500" y="783725"/>
            <a:ext cx="4466100" cy="3894300"/>
          </a:xfrm>
          <a:prstGeom prst="rect">
            <a:avLst/>
          </a:prstGeom>
          <a:noFill/>
          <a:ln>
            <a:noFill/>
          </a:ln>
        </p:spPr>
        <p:txBody>
          <a:bodyPr spcFirstLastPara="1" wrap="square" lIns="91425" tIns="91425" rIns="91425" bIns="91425" anchor="ctr" anchorCtr="0">
            <a:spAutoFit/>
          </a:bodyPr>
          <a:lstStyle/>
          <a:p>
            <a:pPr marL="0" lvl="0" indent="0" algn="just" rtl="0">
              <a:lnSpc>
                <a:spcPct val="115000"/>
              </a:lnSpc>
              <a:spcBef>
                <a:spcPts val="1200"/>
              </a:spcBef>
              <a:spcAft>
                <a:spcPts val="0"/>
              </a:spcAft>
              <a:buNone/>
            </a:pPr>
            <a:r>
              <a:rPr lang="en" sz="1200" b="1">
                <a:solidFill>
                  <a:schemeClr val="lt1"/>
                </a:solidFill>
              </a:rPr>
              <a:t>Inicios (1995-1999):</a:t>
            </a:r>
            <a:endParaRPr sz="1200" b="1">
              <a:solidFill>
                <a:schemeClr val="lt1"/>
              </a:solidFill>
            </a:endParaRPr>
          </a:p>
          <a:p>
            <a:pPr marL="457200" lvl="0" indent="-304800" algn="just" rtl="0">
              <a:lnSpc>
                <a:spcPct val="115000"/>
              </a:lnSpc>
              <a:spcBef>
                <a:spcPts val="1200"/>
              </a:spcBef>
              <a:spcAft>
                <a:spcPts val="0"/>
              </a:spcAft>
              <a:buClr>
                <a:schemeClr val="lt1"/>
              </a:buClr>
              <a:buSzPts val="1200"/>
              <a:buChar char="●"/>
            </a:pPr>
            <a:r>
              <a:rPr lang="en" sz="1200" b="1">
                <a:solidFill>
                  <a:schemeClr val="lt1"/>
                </a:solidFill>
              </a:rPr>
              <a:t>1995:</a:t>
            </a:r>
            <a:r>
              <a:rPr lang="en" sz="1200">
                <a:solidFill>
                  <a:schemeClr val="lt1"/>
                </a:solidFill>
              </a:rPr>
              <a:t> Nace JavaScript (originalmente llamado Mocha y luego LiveScript) de la mano de Brendan Eich en Netscape.</a:t>
            </a:r>
            <a:endParaRPr sz="120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b="1">
                <a:solidFill>
                  <a:schemeClr val="lt1"/>
                </a:solidFill>
              </a:rPr>
              <a:t>1997:</a:t>
            </a:r>
            <a:r>
              <a:rPr lang="en" sz="1200">
                <a:solidFill>
                  <a:schemeClr val="lt1"/>
                </a:solidFill>
              </a:rPr>
              <a:t> Se crea el estándar ECMAScript 1 (ES1) basado en JavaScript, buscando la unificación y la interoperabilidad entre navegadores.</a:t>
            </a:r>
            <a:endParaRPr sz="120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b="1">
                <a:solidFill>
                  <a:schemeClr val="lt1"/>
                </a:solidFill>
              </a:rPr>
              <a:t>1998:</a:t>
            </a:r>
            <a:r>
              <a:rPr lang="en" sz="1200">
                <a:solidFill>
                  <a:schemeClr val="lt1"/>
                </a:solidFill>
              </a:rPr>
              <a:t> ECMAScript 2 (ES2) se publica con pequeñas actualizaciones para alinear la especificación con el estándar ISO/IEC 16262.</a:t>
            </a:r>
            <a:endParaRPr sz="120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b="1">
                <a:solidFill>
                  <a:schemeClr val="lt1"/>
                </a:solidFill>
              </a:rPr>
              <a:t>1999:</a:t>
            </a:r>
            <a:r>
              <a:rPr lang="en" sz="1200">
                <a:solidFill>
                  <a:schemeClr val="lt1"/>
                </a:solidFill>
              </a:rPr>
              <a:t> ECMAScript 3 (ES3) introduce mejoras significativas como expresiones regulares, manejo de excepciones </a:t>
            </a:r>
            <a:r>
              <a:rPr lang="en" sz="1200">
                <a:solidFill>
                  <a:srgbClr val="188038"/>
                </a:solidFill>
              </a:rPr>
              <a:t>(</a:t>
            </a:r>
            <a:r>
              <a:rPr lang="en" sz="1200">
                <a:solidFill>
                  <a:srgbClr val="188038"/>
                </a:solidFill>
                <a:latin typeface="Roboto Mono"/>
                <a:ea typeface="Roboto Mono"/>
                <a:cs typeface="Roboto Mono"/>
                <a:sym typeface="Roboto Mono"/>
              </a:rPr>
              <a:t>try-catch</a:t>
            </a:r>
            <a:r>
              <a:rPr lang="en" sz="1200">
                <a:solidFill>
                  <a:srgbClr val="188038"/>
                </a:solidFill>
              </a:rPr>
              <a:t>)</a:t>
            </a:r>
            <a:r>
              <a:rPr lang="en" sz="1200">
                <a:solidFill>
                  <a:schemeClr val="lt1"/>
                </a:solidFill>
              </a:rPr>
              <a:t> y mejor soporte para texto. Esta versión fue ampliamente adoptada y sentó las bases para el JavaScript que conocemos hoy.</a:t>
            </a:r>
            <a:endParaRPr b="1">
              <a:solidFill>
                <a:schemeClr val="lt1"/>
              </a:solidFill>
              <a:latin typeface="Montserrat"/>
              <a:ea typeface="Montserrat"/>
              <a:cs typeface="Montserrat"/>
              <a:sym typeface="Montserrat"/>
            </a:endParaRPr>
          </a:p>
          <a:p>
            <a:pPr marL="457200" lvl="0" indent="0" algn="just" rtl="0">
              <a:lnSpc>
                <a:spcPct val="130000"/>
              </a:lnSpc>
              <a:spcBef>
                <a:spcPts val="1200"/>
              </a:spcBef>
              <a:spcAft>
                <a:spcPts val="1000"/>
              </a:spcAft>
              <a:buNone/>
            </a:pPr>
            <a:endParaRPr b="1">
              <a:solidFill>
                <a:schemeClr val="lt1"/>
              </a:solidFill>
              <a:latin typeface="Montserrat"/>
              <a:ea typeface="Montserrat"/>
              <a:cs typeface="Montserrat"/>
              <a:sym typeface="Montserrat"/>
            </a:endParaRPr>
          </a:p>
        </p:txBody>
      </p:sp>
      <p:pic>
        <p:nvPicPr>
          <p:cNvPr id="108" name="Google Shape;108;p17"/>
          <p:cNvPicPr preferRelativeResize="0"/>
          <p:nvPr/>
        </p:nvPicPr>
        <p:blipFill rotWithShape="1">
          <a:blip r:embed="rId3">
            <a:alphaModFix/>
          </a:blip>
          <a:srcRect l="10043" t="4480" r="39179" b="2764"/>
          <a:stretch/>
        </p:blipFill>
        <p:spPr>
          <a:xfrm>
            <a:off x="4920301" y="0"/>
            <a:ext cx="4223700" cy="5143500"/>
          </a:xfrm>
          <a:prstGeom prst="rect">
            <a:avLst/>
          </a:prstGeom>
          <a:noFill/>
          <a:ln>
            <a:noFill/>
          </a:ln>
        </p:spPr>
      </p:pic>
      <p:pic>
        <p:nvPicPr>
          <p:cNvPr id="109" name="Google Shape;109;p17"/>
          <p:cNvPicPr preferRelativeResize="0"/>
          <p:nvPr/>
        </p:nvPicPr>
        <p:blipFill rotWithShape="1">
          <a:blip r:embed="rId4">
            <a:alphaModFix/>
          </a:blip>
          <a:srcRect l="12047" t="40815" r="12039" b="40815"/>
          <a:stretch/>
        </p:blipFill>
        <p:spPr>
          <a:xfrm>
            <a:off x="569150" y="4740363"/>
            <a:ext cx="539401" cy="130528"/>
          </a:xfrm>
          <a:prstGeom prst="rect">
            <a:avLst/>
          </a:prstGeom>
          <a:noFill/>
          <a:ln>
            <a:noFill/>
          </a:ln>
        </p:spPr>
      </p:pic>
      <p:pic>
        <p:nvPicPr>
          <p:cNvPr id="110" name="Google Shape;110;p17"/>
          <p:cNvPicPr preferRelativeResize="0"/>
          <p:nvPr/>
        </p:nvPicPr>
        <p:blipFill rotWithShape="1">
          <a:blip r:embed="rId5">
            <a:alphaModFix/>
          </a:blip>
          <a:srcRect/>
          <a:stretch/>
        </p:blipFill>
        <p:spPr>
          <a:xfrm rot="-373270">
            <a:off x="8227636" y="4161086"/>
            <a:ext cx="775503" cy="775503"/>
          </a:xfrm>
          <a:prstGeom prst="rect">
            <a:avLst/>
          </a:prstGeom>
          <a:noFill/>
          <a:ln>
            <a:noFill/>
          </a:ln>
        </p:spPr>
      </p:pic>
      <p:pic>
        <p:nvPicPr>
          <p:cNvPr id="111" name="Google Shape;111;p17"/>
          <p:cNvPicPr preferRelativeResize="0"/>
          <p:nvPr/>
        </p:nvPicPr>
        <p:blipFill rotWithShape="1">
          <a:blip r:embed="rId6">
            <a:alphaModFix/>
          </a:blip>
          <a:srcRect t="7495" b="11728"/>
          <a:stretch/>
        </p:blipFill>
        <p:spPr>
          <a:xfrm>
            <a:off x="5348600" y="783737"/>
            <a:ext cx="3367100" cy="2781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8E7CC3"/>
                </a:solidFill>
                <a:latin typeface="Montserrat"/>
                <a:ea typeface="Montserrat"/>
                <a:cs typeface="Montserrat"/>
                <a:sym typeface="Montserrat"/>
              </a:rPr>
              <a:t>Evolución de ECMAScript</a:t>
            </a:r>
            <a:endParaRPr sz="1800">
              <a:solidFill>
                <a:schemeClr val="lt1"/>
              </a:solidFill>
            </a:endParaRPr>
          </a:p>
        </p:txBody>
      </p:sp>
      <p:cxnSp>
        <p:nvCxnSpPr>
          <p:cNvPr id="117" name="Google Shape;117;p18"/>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sp>
        <p:nvSpPr>
          <p:cNvPr id="118" name="Google Shape;118;p18"/>
          <p:cNvSpPr txBox="1"/>
          <p:nvPr/>
        </p:nvSpPr>
        <p:spPr>
          <a:xfrm>
            <a:off x="569150" y="836850"/>
            <a:ext cx="6293400" cy="3469800"/>
          </a:xfrm>
          <a:prstGeom prst="rect">
            <a:avLst/>
          </a:prstGeom>
          <a:noFill/>
          <a:ln>
            <a:noFill/>
          </a:ln>
        </p:spPr>
        <p:txBody>
          <a:bodyPr spcFirstLastPara="1" wrap="square" lIns="91425" tIns="91425" rIns="91425" bIns="91425" anchor="ctr" anchorCtr="0">
            <a:spAutoFit/>
          </a:bodyPr>
          <a:lstStyle/>
          <a:p>
            <a:pPr marL="0" lvl="0" indent="0" algn="just" rtl="0">
              <a:lnSpc>
                <a:spcPct val="115000"/>
              </a:lnSpc>
              <a:spcBef>
                <a:spcPts val="1200"/>
              </a:spcBef>
              <a:spcAft>
                <a:spcPts val="0"/>
              </a:spcAft>
              <a:buNone/>
            </a:pPr>
            <a:r>
              <a:rPr lang="en" sz="1150" b="1">
                <a:solidFill>
                  <a:schemeClr val="lt1"/>
                </a:solidFill>
              </a:rPr>
              <a:t>Un período de estancamiento (2000-2008):</a:t>
            </a:r>
            <a:endParaRPr sz="1150" b="1">
              <a:solidFill>
                <a:schemeClr val="lt1"/>
              </a:solidFill>
            </a:endParaRPr>
          </a:p>
          <a:p>
            <a:pPr marL="457200" lvl="0" indent="-301625" algn="just" rtl="0">
              <a:lnSpc>
                <a:spcPct val="115000"/>
              </a:lnSpc>
              <a:spcBef>
                <a:spcPts val="1200"/>
              </a:spcBef>
              <a:spcAft>
                <a:spcPts val="0"/>
              </a:spcAft>
              <a:buClr>
                <a:schemeClr val="lt1"/>
              </a:buClr>
              <a:buSzPts val="1150"/>
              <a:buChar char="●"/>
            </a:pPr>
            <a:r>
              <a:rPr lang="en" sz="1150">
                <a:solidFill>
                  <a:schemeClr val="lt1"/>
                </a:solidFill>
              </a:rPr>
              <a:t>2000 - 2008: El desarrollo de ECMAScript 4 (ES4) se vuelve complejo y controversial, con desacuerdos sobre la dirección del lenguaje. Finalmente, ES4 es abandonado.</a:t>
            </a:r>
            <a:endParaRPr sz="1150">
              <a:solidFill>
                <a:schemeClr val="lt1"/>
              </a:solidFill>
            </a:endParaRPr>
          </a:p>
          <a:p>
            <a:pPr marL="0" lvl="0" indent="0" algn="just" rtl="0">
              <a:lnSpc>
                <a:spcPct val="115000"/>
              </a:lnSpc>
              <a:spcBef>
                <a:spcPts val="1200"/>
              </a:spcBef>
              <a:spcAft>
                <a:spcPts val="0"/>
              </a:spcAft>
              <a:buNone/>
            </a:pPr>
            <a:r>
              <a:rPr lang="en" sz="1150" b="1">
                <a:solidFill>
                  <a:schemeClr val="lt1"/>
                </a:solidFill>
              </a:rPr>
              <a:t>Renacimiento y evolución rápida (2009-presente):</a:t>
            </a:r>
            <a:endParaRPr sz="1150" b="1">
              <a:solidFill>
                <a:schemeClr val="lt1"/>
              </a:solidFill>
            </a:endParaRPr>
          </a:p>
          <a:p>
            <a:pPr marL="457200" lvl="0" indent="-301625" algn="just" rtl="0">
              <a:lnSpc>
                <a:spcPct val="115000"/>
              </a:lnSpc>
              <a:spcBef>
                <a:spcPts val="1200"/>
              </a:spcBef>
              <a:spcAft>
                <a:spcPts val="0"/>
              </a:spcAft>
              <a:buClr>
                <a:schemeClr val="lt1"/>
              </a:buClr>
              <a:buSzPts val="1150"/>
              <a:buChar char="●"/>
            </a:pPr>
            <a:r>
              <a:rPr lang="en" sz="1150">
                <a:solidFill>
                  <a:schemeClr val="lt1"/>
                </a:solidFill>
              </a:rPr>
              <a:t>2009: Se publica ECMAScript 5 (ES5) con mejoras incrementales en ES3, incluyendo nuevas funciones para arrays, manejo de objetos y "strict mode" para un código más robusto.</a:t>
            </a:r>
            <a:endParaRPr sz="1150">
              <a:solidFill>
                <a:schemeClr val="lt1"/>
              </a:solidFill>
            </a:endParaRPr>
          </a:p>
          <a:p>
            <a:pPr marL="457200" lvl="0" indent="-301625" algn="just" rtl="0">
              <a:lnSpc>
                <a:spcPct val="115000"/>
              </a:lnSpc>
              <a:spcBef>
                <a:spcPts val="0"/>
              </a:spcBef>
              <a:spcAft>
                <a:spcPts val="0"/>
              </a:spcAft>
              <a:buClr>
                <a:schemeClr val="lt1"/>
              </a:buClr>
              <a:buSzPts val="1150"/>
              <a:buChar char="●"/>
            </a:pPr>
            <a:r>
              <a:rPr lang="en" sz="1150">
                <a:solidFill>
                  <a:schemeClr val="lt1"/>
                </a:solidFill>
              </a:rPr>
              <a:t>2015: ¡Un gran salto! </a:t>
            </a:r>
            <a:r>
              <a:rPr lang="en" sz="1150">
                <a:solidFill>
                  <a:srgbClr val="EB5600"/>
                </a:solidFill>
              </a:rPr>
              <a:t>ECMAScript 6 (ES6 o ES2015)</a:t>
            </a:r>
            <a:r>
              <a:rPr lang="en" sz="1150">
                <a:solidFill>
                  <a:schemeClr val="lt1"/>
                </a:solidFill>
              </a:rPr>
              <a:t> trae una gran cantidad de nuevas características: funciones flecha, clases, template literals, promesas, módulos, etc. Esta versión moderniza JavaScript y lo hace más potente y expresivo.</a:t>
            </a:r>
            <a:endParaRPr sz="1150">
              <a:solidFill>
                <a:schemeClr val="lt1"/>
              </a:solidFill>
            </a:endParaRPr>
          </a:p>
          <a:p>
            <a:pPr marL="457200" lvl="0" indent="-301625" algn="just" rtl="0">
              <a:lnSpc>
                <a:spcPct val="115000"/>
              </a:lnSpc>
              <a:spcBef>
                <a:spcPts val="0"/>
              </a:spcBef>
              <a:spcAft>
                <a:spcPts val="0"/>
              </a:spcAft>
              <a:buClr>
                <a:schemeClr val="lt1"/>
              </a:buClr>
              <a:buSzPts val="1150"/>
              <a:buChar char="●"/>
            </a:pPr>
            <a:r>
              <a:rPr lang="en" sz="1150">
                <a:solidFill>
                  <a:schemeClr val="lt1"/>
                </a:solidFill>
              </a:rPr>
              <a:t>Desde 2016: ECMA International adopta un ciclo de lanzamientos anual. Cada año se publica una nueva versión de ECMAScript con mejoras incrementales. ES2016, ES2017, ES2018, ES2019, ES2020, ES2021, etc. han ido añadiendo características como </a:t>
            </a:r>
            <a:r>
              <a:rPr lang="en" sz="1150">
                <a:solidFill>
                  <a:srgbClr val="188038"/>
                </a:solidFill>
              </a:rPr>
              <a:t>async/await</a:t>
            </a:r>
            <a:r>
              <a:rPr lang="en" sz="1150">
                <a:solidFill>
                  <a:schemeClr val="lt1"/>
                </a:solidFill>
              </a:rPr>
              <a:t>, operadores de propagación, optional chaining, etc.</a:t>
            </a:r>
            <a:endParaRPr sz="1150">
              <a:solidFill>
                <a:schemeClr val="lt1"/>
              </a:solidFill>
              <a:latin typeface="Montserrat"/>
              <a:ea typeface="Montserrat"/>
              <a:cs typeface="Montserrat"/>
              <a:sym typeface="Montserrat"/>
            </a:endParaRPr>
          </a:p>
        </p:txBody>
      </p:sp>
      <p:pic>
        <p:nvPicPr>
          <p:cNvPr id="119" name="Google Shape;119;p18"/>
          <p:cNvPicPr preferRelativeResize="0"/>
          <p:nvPr/>
        </p:nvPicPr>
        <p:blipFill rotWithShape="1">
          <a:blip r:embed="rId3">
            <a:alphaModFix/>
          </a:blip>
          <a:srcRect l="10044" t="4480" r="63163" b="2764"/>
          <a:stretch/>
        </p:blipFill>
        <p:spPr>
          <a:xfrm>
            <a:off x="7142425" y="0"/>
            <a:ext cx="2001576" cy="5143500"/>
          </a:xfrm>
          <a:prstGeom prst="rect">
            <a:avLst/>
          </a:prstGeom>
          <a:noFill/>
          <a:ln>
            <a:noFill/>
          </a:ln>
        </p:spPr>
      </p:pic>
      <p:pic>
        <p:nvPicPr>
          <p:cNvPr id="120" name="Google Shape;120;p18"/>
          <p:cNvPicPr preferRelativeResize="0"/>
          <p:nvPr/>
        </p:nvPicPr>
        <p:blipFill rotWithShape="1">
          <a:blip r:embed="rId4">
            <a:alphaModFix/>
          </a:blip>
          <a:srcRect l="12047" t="40815" r="12039" b="40815"/>
          <a:stretch/>
        </p:blipFill>
        <p:spPr>
          <a:xfrm>
            <a:off x="569150" y="4740363"/>
            <a:ext cx="539401" cy="130528"/>
          </a:xfrm>
          <a:prstGeom prst="rect">
            <a:avLst/>
          </a:prstGeom>
          <a:noFill/>
          <a:ln>
            <a:noFill/>
          </a:ln>
        </p:spPr>
      </p:pic>
      <p:pic>
        <p:nvPicPr>
          <p:cNvPr id="121" name="Google Shape;121;p18"/>
          <p:cNvPicPr preferRelativeResize="0"/>
          <p:nvPr/>
        </p:nvPicPr>
        <p:blipFill rotWithShape="1">
          <a:blip r:embed="rId5">
            <a:alphaModFix/>
          </a:blip>
          <a:srcRect/>
          <a:stretch/>
        </p:blipFill>
        <p:spPr>
          <a:xfrm rot="-373270">
            <a:off x="8227636" y="4161086"/>
            <a:ext cx="775503" cy="775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25"/>
        <p:cNvGrpSpPr/>
        <p:nvPr/>
      </p:nvGrpSpPr>
      <p:grpSpPr>
        <a:xfrm>
          <a:off x="0" y="0"/>
          <a:ext cx="0" cy="0"/>
          <a:chOff x="0" y="0"/>
          <a:chExt cx="0" cy="0"/>
        </a:xfrm>
      </p:grpSpPr>
      <p:sp>
        <p:nvSpPr>
          <p:cNvPr id="126" name="Google Shape;126;p19"/>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Declaración de variables con let y const</a:t>
            </a:r>
            <a:endParaRPr sz="1800">
              <a:solidFill>
                <a:schemeClr val="lt1"/>
              </a:solidFill>
            </a:endParaRPr>
          </a:p>
        </p:txBody>
      </p:sp>
      <p:cxnSp>
        <p:nvCxnSpPr>
          <p:cNvPr id="127" name="Google Shape;127;p19"/>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cxnSp>
        <p:nvCxnSpPr>
          <p:cNvPr id="128" name="Google Shape;128;p19"/>
          <p:cNvCxnSpPr/>
          <p:nvPr/>
        </p:nvCxnSpPr>
        <p:spPr>
          <a:xfrm>
            <a:off x="569152" y="387559"/>
            <a:ext cx="0" cy="228300"/>
          </a:xfrm>
          <a:prstGeom prst="straightConnector1">
            <a:avLst/>
          </a:prstGeom>
          <a:noFill/>
          <a:ln w="38100" cap="flat" cmpd="sng">
            <a:solidFill>
              <a:srgbClr val="FF8502"/>
            </a:solidFill>
            <a:prstDash val="solid"/>
            <a:round/>
            <a:headEnd type="none" w="med" len="med"/>
            <a:tailEnd type="none" w="med" len="med"/>
          </a:ln>
        </p:spPr>
      </p:cxnSp>
      <p:pic>
        <p:nvPicPr>
          <p:cNvPr id="129" name="Google Shape;129;p19"/>
          <p:cNvPicPr preferRelativeResize="0"/>
          <p:nvPr/>
        </p:nvPicPr>
        <p:blipFill rotWithShape="1">
          <a:blip r:embed="rId3">
            <a:alphaModFix/>
          </a:blip>
          <a:srcRect t="11556" b="8685"/>
          <a:stretch/>
        </p:blipFill>
        <p:spPr>
          <a:xfrm>
            <a:off x="640450" y="768850"/>
            <a:ext cx="3992900" cy="3980725"/>
          </a:xfrm>
          <a:prstGeom prst="rect">
            <a:avLst/>
          </a:prstGeom>
          <a:noFill/>
          <a:ln>
            <a:noFill/>
          </a:ln>
        </p:spPr>
      </p:pic>
      <p:pic>
        <p:nvPicPr>
          <p:cNvPr id="130" name="Google Shape;130;p19"/>
          <p:cNvPicPr preferRelativeResize="0"/>
          <p:nvPr/>
        </p:nvPicPr>
        <p:blipFill>
          <a:blip r:embed="rId4">
            <a:alphaModFix/>
          </a:blip>
          <a:stretch>
            <a:fillRect/>
          </a:stretch>
        </p:blipFill>
        <p:spPr>
          <a:xfrm>
            <a:off x="4741175" y="1420985"/>
            <a:ext cx="4205850" cy="267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34"/>
        <p:cNvGrpSpPr/>
        <p:nvPr/>
      </p:nvGrpSpPr>
      <p:grpSpPr>
        <a:xfrm>
          <a:off x="0" y="0"/>
          <a:ext cx="0" cy="0"/>
          <a:chOff x="0" y="0"/>
          <a:chExt cx="0" cy="0"/>
        </a:xfrm>
      </p:grpSpPr>
      <p:sp>
        <p:nvSpPr>
          <p:cNvPr id="135" name="Google Shape;135;p20"/>
          <p:cNvSpPr txBox="1"/>
          <p:nvPr/>
        </p:nvSpPr>
        <p:spPr>
          <a:xfrm>
            <a:off x="640450" y="292925"/>
            <a:ext cx="6590100" cy="84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ontserrat ExtraBold"/>
                <a:ea typeface="Montserrat ExtraBold"/>
                <a:cs typeface="Montserrat ExtraBold"/>
                <a:sym typeface="Montserrat ExtraBold"/>
              </a:rPr>
              <a:t>Arrow functions (funciones de flecha)</a:t>
            </a:r>
            <a:endParaRPr sz="200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000">
              <a:solidFill>
                <a:schemeClr val="lt1"/>
              </a:solidFill>
              <a:latin typeface="Montserrat ExtraBold"/>
              <a:ea typeface="Montserrat ExtraBold"/>
              <a:cs typeface="Montserrat ExtraBold"/>
              <a:sym typeface="Montserrat ExtraBold"/>
            </a:endParaRPr>
          </a:p>
        </p:txBody>
      </p:sp>
      <p:cxnSp>
        <p:nvCxnSpPr>
          <p:cNvPr id="136" name="Google Shape;136;p20"/>
          <p:cNvCxnSpPr/>
          <p:nvPr/>
        </p:nvCxnSpPr>
        <p:spPr>
          <a:xfrm>
            <a:off x="569152" y="387559"/>
            <a:ext cx="0" cy="228300"/>
          </a:xfrm>
          <a:prstGeom prst="straightConnector1">
            <a:avLst/>
          </a:prstGeom>
          <a:noFill/>
          <a:ln w="38100" cap="flat" cmpd="sng">
            <a:solidFill>
              <a:srgbClr val="6BD980"/>
            </a:solidFill>
            <a:prstDash val="solid"/>
            <a:round/>
            <a:headEnd type="none" w="med" len="med"/>
            <a:tailEnd type="none" w="med" len="med"/>
          </a:ln>
        </p:spPr>
      </p:cxnSp>
      <p:pic>
        <p:nvPicPr>
          <p:cNvPr id="137" name="Google Shape;137;p20"/>
          <p:cNvPicPr preferRelativeResize="0"/>
          <p:nvPr/>
        </p:nvPicPr>
        <p:blipFill rotWithShape="1">
          <a:blip r:embed="rId3">
            <a:alphaModFix/>
          </a:blip>
          <a:srcRect l="12047" t="40815" r="12039" b="40815"/>
          <a:stretch/>
        </p:blipFill>
        <p:spPr>
          <a:xfrm>
            <a:off x="569150" y="4740363"/>
            <a:ext cx="539401" cy="130528"/>
          </a:xfrm>
          <a:prstGeom prst="rect">
            <a:avLst/>
          </a:prstGeom>
          <a:noFill/>
          <a:ln>
            <a:noFill/>
          </a:ln>
        </p:spPr>
      </p:pic>
      <p:pic>
        <p:nvPicPr>
          <p:cNvPr id="138" name="Google Shape;138;p20"/>
          <p:cNvPicPr preferRelativeResize="0"/>
          <p:nvPr/>
        </p:nvPicPr>
        <p:blipFill rotWithShape="1">
          <a:blip r:embed="rId4">
            <a:alphaModFix/>
          </a:blip>
          <a:srcRect/>
          <a:stretch/>
        </p:blipFill>
        <p:spPr>
          <a:xfrm rot="-373280">
            <a:off x="8044274" y="75594"/>
            <a:ext cx="921953" cy="878310"/>
          </a:xfrm>
          <a:prstGeom prst="rect">
            <a:avLst/>
          </a:prstGeom>
          <a:noFill/>
          <a:ln>
            <a:noFill/>
          </a:ln>
        </p:spPr>
      </p:pic>
      <p:pic>
        <p:nvPicPr>
          <p:cNvPr id="139" name="Google Shape;139;p20"/>
          <p:cNvPicPr preferRelativeResize="0"/>
          <p:nvPr/>
        </p:nvPicPr>
        <p:blipFill>
          <a:blip r:embed="rId5">
            <a:alphaModFix/>
          </a:blip>
          <a:stretch>
            <a:fillRect/>
          </a:stretch>
        </p:blipFill>
        <p:spPr>
          <a:xfrm>
            <a:off x="1363350" y="1136225"/>
            <a:ext cx="6417300" cy="3024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E"/>
        </a:solidFill>
        <a:effectLst/>
      </p:bgPr>
    </p:bg>
    <p:spTree>
      <p:nvGrpSpPr>
        <p:cNvPr id="1" name="Shape 143"/>
        <p:cNvGrpSpPr/>
        <p:nvPr/>
      </p:nvGrpSpPr>
      <p:grpSpPr>
        <a:xfrm>
          <a:off x="0" y="0"/>
          <a:ext cx="0" cy="0"/>
          <a:chOff x="0" y="0"/>
          <a:chExt cx="0" cy="0"/>
        </a:xfrm>
      </p:grpSpPr>
      <p:sp>
        <p:nvSpPr>
          <p:cNvPr id="144" name="Google Shape;144;p21"/>
          <p:cNvSpPr txBox="1"/>
          <p:nvPr/>
        </p:nvSpPr>
        <p:spPr>
          <a:xfrm>
            <a:off x="640452" y="292935"/>
            <a:ext cx="5817000" cy="40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b="1">
                <a:solidFill>
                  <a:srgbClr val="8E7CC3"/>
                </a:solidFill>
                <a:latin typeface="Montserrat"/>
                <a:ea typeface="Montserrat"/>
                <a:cs typeface="Montserrat"/>
                <a:sym typeface="Montserrat"/>
              </a:rPr>
              <a:t>Partes de un Arrow Function </a:t>
            </a:r>
            <a:endParaRPr sz="1500">
              <a:solidFill>
                <a:schemeClr val="lt1"/>
              </a:solidFill>
            </a:endParaRPr>
          </a:p>
        </p:txBody>
      </p:sp>
      <p:cxnSp>
        <p:nvCxnSpPr>
          <p:cNvPr id="145" name="Google Shape;145;p21"/>
          <p:cNvCxnSpPr/>
          <p:nvPr/>
        </p:nvCxnSpPr>
        <p:spPr>
          <a:xfrm>
            <a:off x="569152" y="387559"/>
            <a:ext cx="0" cy="228300"/>
          </a:xfrm>
          <a:prstGeom prst="straightConnector1">
            <a:avLst/>
          </a:prstGeom>
          <a:noFill/>
          <a:ln w="38100" cap="flat" cmpd="sng">
            <a:solidFill>
              <a:srgbClr val="FF8502"/>
            </a:solidFill>
            <a:prstDash val="solid"/>
            <a:round/>
            <a:headEnd type="none" w="med" len="med"/>
            <a:tailEnd type="none" w="med" len="med"/>
          </a:ln>
        </p:spPr>
      </p:cxnSp>
      <p:pic>
        <p:nvPicPr>
          <p:cNvPr id="146" name="Google Shape;146;p21"/>
          <p:cNvPicPr preferRelativeResize="0"/>
          <p:nvPr/>
        </p:nvPicPr>
        <p:blipFill rotWithShape="1">
          <a:blip r:embed="rId3">
            <a:alphaModFix/>
          </a:blip>
          <a:srcRect l="12047" t="40815" r="12039" b="40815"/>
          <a:stretch/>
        </p:blipFill>
        <p:spPr>
          <a:xfrm>
            <a:off x="569150" y="4740363"/>
            <a:ext cx="539401" cy="130528"/>
          </a:xfrm>
          <a:prstGeom prst="rect">
            <a:avLst/>
          </a:prstGeom>
          <a:noFill/>
          <a:ln>
            <a:noFill/>
          </a:ln>
        </p:spPr>
      </p:pic>
      <p:pic>
        <p:nvPicPr>
          <p:cNvPr id="147" name="Google Shape;147;p21"/>
          <p:cNvPicPr preferRelativeResize="0"/>
          <p:nvPr/>
        </p:nvPicPr>
        <p:blipFill rotWithShape="1">
          <a:blip r:embed="rId4">
            <a:alphaModFix/>
          </a:blip>
          <a:srcRect l="10043" t="4480" r="53182" b="2764"/>
          <a:stretch/>
        </p:blipFill>
        <p:spPr>
          <a:xfrm>
            <a:off x="6417900" y="0"/>
            <a:ext cx="3058899" cy="5143500"/>
          </a:xfrm>
          <a:prstGeom prst="rect">
            <a:avLst/>
          </a:prstGeom>
          <a:noFill/>
          <a:ln>
            <a:noFill/>
          </a:ln>
        </p:spPr>
      </p:pic>
      <p:pic>
        <p:nvPicPr>
          <p:cNvPr id="148" name="Google Shape;148;p21"/>
          <p:cNvPicPr preferRelativeResize="0"/>
          <p:nvPr/>
        </p:nvPicPr>
        <p:blipFill rotWithShape="1">
          <a:blip r:embed="rId5">
            <a:alphaModFix/>
          </a:blip>
          <a:srcRect/>
          <a:stretch/>
        </p:blipFill>
        <p:spPr>
          <a:xfrm>
            <a:off x="8502364" y="104714"/>
            <a:ext cx="596800" cy="596800"/>
          </a:xfrm>
          <a:prstGeom prst="rect">
            <a:avLst/>
          </a:prstGeom>
          <a:noFill/>
          <a:ln>
            <a:noFill/>
          </a:ln>
        </p:spPr>
      </p:pic>
      <p:sp>
        <p:nvSpPr>
          <p:cNvPr id="149" name="Google Shape;149;p21"/>
          <p:cNvSpPr txBox="1"/>
          <p:nvPr/>
        </p:nvSpPr>
        <p:spPr>
          <a:xfrm>
            <a:off x="223850" y="830500"/>
            <a:ext cx="6034800" cy="3971100"/>
          </a:xfrm>
          <a:prstGeom prst="rect">
            <a:avLst/>
          </a:prstGeom>
          <a:noFill/>
          <a:ln>
            <a:noFill/>
          </a:ln>
        </p:spPr>
        <p:txBody>
          <a:bodyPr spcFirstLastPara="1" wrap="square" lIns="91425" tIns="91425" rIns="91425" bIns="91425" anchor="ctr" anchorCtr="0">
            <a:spAutoFit/>
          </a:bodyPr>
          <a:lstStyle/>
          <a:p>
            <a:pPr marL="0" lvl="0" indent="0" algn="just" rtl="0">
              <a:lnSpc>
                <a:spcPct val="130000"/>
              </a:lnSpc>
              <a:spcBef>
                <a:spcPts val="0"/>
              </a:spcBef>
              <a:spcAft>
                <a:spcPts val="0"/>
              </a:spcAft>
              <a:buNone/>
            </a:pPr>
            <a:r>
              <a:rPr lang="en" sz="1200">
                <a:solidFill>
                  <a:srgbClr val="188038"/>
                </a:solidFill>
                <a:latin typeface="Montserrat"/>
                <a:ea typeface="Montserrat"/>
                <a:cs typeface="Montserrat"/>
                <a:sym typeface="Montserrat"/>
              </a:rPr>
              <a:t>Parámetros: </a:t>
            </a:r>
            <a:r>
              <a:rPr lang="en" sz="1200">
                <a:solidFill>
                  <a:schemeClr val="lt1"/>
                </a:solidFill>
                <a:latin typeface="Montserrat"/>
                <a:ea typeface="Montserrat"/>
                <a:cs typeface="Montserrat"/>
                <a:sym typeface="Montserrat"/>
              </a:rPr>
              <a:t>Los parámetros se colocan entre paréntesis ( ), de manera similar a como se hacen en las funciones tradicionales.</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r>
              <a:rPr lang="en" sz="1200">
                <a:solidFill>
                  <a:srgbClr val="EB5600"/>
                </a:solidFill>
                <a:latin typeface="Montserrat"/>
                <a:ea typeface="Montserrat"/>
                <a:cs typeface="Montserrat"/>
                <a:sym typeface="Montserrat"/>
              </a:rPr>
              <a:t>Símbolo de flecha =&gt;:</a:t>
            </a:r>
            <a:r>
              <a:rPr lang="en" sz="1200">
                <a:solidFill>
                  <a:schemeClr val="lt1"/>
                </a:solidFill>
                <a:latin typeface="Montserrat"/>
                <a:ea typeface="Montserrat"/>
                <a:cs typeface="Montserrat"/>
                <a:sym typeface="Montserrat"/>
              </a:rPr>
              <a:t> Este símbolo indica que estás declarando una función de flecha.</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r>
              <a:rPr lang="en" sz="1200">
                <a:solidFill>
                  <a:schemeClr val="accent1"/>
                </a:solidFill>
                <a:latin typeface="Montserrat"/>
                <a:ea typeface="Montserrat"/>
                <a:cs typeface="Montserrat"/>
                <a:sym typeface="Montserrat"/>
              </a:rPr>
              <a:t>Cuerpo de la función: </a:t>
            </a:r>
            <a:r>
              <a:rPr lang="en" sz="1200">
                <a:solidFill>
                  <a:schemeClr val="lt1"/>
                </a:solidFill>
                <a:latin typeface="Montserrat"/>
                <a:ea typeface="Montserrat"/>
                <a:cs typeface="Montserrat"/>
                <a:sym typeface="Montserrat"/>
              </a:rPr>
              <a:t>Puede tener dos formas:</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r>
              <a:rPr lang="en" sz="1200">
                <a:solidFill>
                  <a:schemeClr val="lt1"/>
                </a:solidFill>
                <a:latin typeface="Montserrat"/>
                <a:ea typeface="Montserrat"/>
                <a:cs typeface="Montserrat"/>
                <a:sym typeface="Montserrat"/>
              </a:rPr>
              <a:t>Si el cuerpo de la función es una sola expresión, puedes escribirlo después de la flecha sin necesidad de utilizar { } y la función devolverá automáticamente el valor de esa expresión.</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r>
              <a:rPr lang="en" sz="1200">
                <a:solidFill>
                  <a:schemeClr val="lt1"/>
                </a:solidFill>
                <a:latin typeface="Montserrat"/>
                <a:ea typeface="Montserrat"/>
                <a:cs typeface="Montserrat"/>
                <a:sym typeface="Montserrat"/>
              </a:rPr>
              <a:t>Si el cuerpo de la función requiere múltiples líneas o más lógica, entonces debes utilizar { } para definir un bloque de código y utilizar la palabra clave return explícitamente si deseas devolver un valor.</a:t>
            </a:r>
            <a:endParaRPr sz="1200">
              <a:solidFill>
                <a:schemeClr val="lt1"/>
              </a:solidFill>
              <a:latin typeface="Montserrat"/>
              <a:ea typeface="Montserrat"/>
              <a:cs typeface="Montserrat"/>
              <a:sym typeface="Montserrat"/>
            </a:endParaRPr>
          </a:p>
          <a:p>
            <a:pPr marL="0" lvl="0" indent="0" algn="just" rtl="0">
              <a:lnSpc>
                <a:spcPct val="130000"/>
              </a:lnSpc>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1117</Words>
  <Application>Microsoft Office PowerPoint</Application>
  <PresentationFormat>Presentación en pantalla (16:9)</PresentationFormat>
  <Paragraphs>86</Paragraphs>
  <Slides>19</Slides>
  <Notes>19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Roboto Mono</vt:lpstr>
      <vt:lpstr>Montserrat Black</vt:lpstr>
      <vt:lpstr>Arial</vt:lpstr>
      <vt:lpstr>Montserrat ExtraBold</vt:lpstr>
      <vt:lpstr>Montserrat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ANDRES FELIPE SANCHEZ ORTIZ</cp:lastModifiedBy>
  <cp:revision>1</cp:revision>
  <dcterms:modified xsi:type="dcterms:W3CDTF">2025-03-18T16:24:43Z</dcterms:modified>
</cp:coreProperties>
</file>